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58" r:id="rId3"/>
    <p:sldId id="259" r:id="rId4"/>
    <p:sldId id="273" r:id="rId5"/>
    <p:sldId id="274" r:id="rId6"/>
    <p:sldId id="260" r:id="rId7"/>
    <p:sldId id="262" r:id="rId8"/>
    <p:sldId id="280" r:id="rId9"/>
    <p:sldId id="281" r:id="rId10"/>
    <p:sldId id="282" r:id="rId11"/>
    <p:sldId id="283" r:id="rId12"/>
    <p:sldId id="279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A28ED-E012-450C-B2D0-1C7B87F3A329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22948-102B-4D56-BFA0-A0C5805E8C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22948-102B-4D56-BFA0-A0C5805E8CF3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22948-102B-4D56-BFA0-A0C5805E8CF3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22948-102B-4D56-BFA0-A0C5805E8CF3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22948-102B-4D56-BFA0-A0C5805E8CF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22948-102B-4D56-BFA0-A0C5805E8CF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22948-102B-4D56-BFA0-A0C5805E8CF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22948-102B-4D56-BFA0-A0C5805E8CF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22948-102B-4D56-BFA0-A0C5805E8CF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22948-102B-4D56-BFA0-A0C5805E8CF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22948-102B-4D56-BFA0-A0C5805E8CF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22948-102B-4D56-BFA0-A0C5805E8CF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22948-102B-4D56-BFA0-A0C5805E8CF3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22948-102B-4D56-BFA0-A0C5805E8CF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22948-102B-4D56-BFA0-A0C5805E8CF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22948-102B-4D56-BFA0-A0C5805E8CF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22948-102B-4D56-BFA0-A0C5805E8CF3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22948-102B-4D56-BFA0-A0C5805E8CF3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22948-102B-4D56-BFA0-A0C5805E8CF3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22948-102B-4D56-BFA0-A0C5805E8CF3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22948-102B-4D56-BFA0-A0C5805E8CF3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22948-102B-4D56-BFA0-A0C5805E8CF3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22948-102B-4D56-BFA0-A0C5805E8CF3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C146735-9ADF-4031-B4AE-C2D1F5789240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A28AE6E-9EB6-4429-BD63-C754D95874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6735-9ADF-4031-B4AE-C2D1F5789240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AE6E-9EB6-4429-BD63-C754D95874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6735-9ADF-4031-B4AE-C2D1F5789240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AE6E-9EB6-4429-BD63-C754D95874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C146735-9ADF-4031-B4AE-C2D1F5789240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A28AE6E-9EB6-4429-BD63-C754D95874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C146735-9ADF-4031-B4AE-C2D1F5789240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A28AE6E-9EB6-4429-BD63-C754D95874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6735-9ADF-4031-B4AE-C2D1F5789240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AE6E-9EB6-4429-BD63-C754D95874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6735-9ADF-4031-B4AE-C2D1F5789240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AE6E-9EB6-4429-BD63-C754D95874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C146735-9ADF-4031-B4AE-C2D1F5789240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A28AE6E-9EB6-4429-BD63-C754D95874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6735-9ADF-4031-B4AE-C2D1F5789240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AE6E-9EB6-4429-BD63-C754D95874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C146735-9ADF-4031-B4AE-C2D1F5789240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A28AE6E-9EB6-4429-BD63-C754D95874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C146735-9ADF-4031-B4AE-C2D1F5789240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A28AE6E-9EB6-4429-BD63-C754D95874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C146735-9ADF-4031-B4AE-C2D1F5789240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A28AE6E-9EB6-4429-BD63-C754D95874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362200" y="3352800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600" b="1" dirty="0">
              <a:latin typeface="Adobe Hebrew" pitchFamily="18" charset="-79"/>
              <a:cs typeface="Adobe Hebrew" pitchFamily="18" charset="-79"/>
            </a:endParaRPr>
          </a:p>
        </p:txBody>
      </p:sp>
      <p:pic>
        <p:nvPicPr>
          <p:cNvPr id="15" name="Picture 14" descr="skl_logo-dark_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0" y="152400"/>
            <a:ext cx="1162498" cy="108585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886200" y="6324600"/>
            <a:ext cx="58674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            Copyright </a:t>
            </a:r>
            <a:r>
              <a:rPr lang="en-US" sz="15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©</a:t>
            </a:r>
            <a:r>
              <a:rPr lang="en-US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webieon technologies Pvt.Ltd</a:t>
            </a:r>
            <a:endParaRPr lang="en-US" sz="1500" dirty="0"/>
          </a:p>
        </p:txBody>
      </p:sp>
      <p:pic>
        <p:nvPicPr>
          <p:cNvPr id="18" name="Picture 17" descr="stock-vector-back-to-school-background-10679612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0"/>
            <a:ext cx="7772400" cy="6858000"/>
          </a:xfrm>
          <a:prstGeom prst="rect">
            <a:avLst/>
          </a:prstGeom>
        </p:spPr>
      </p:pic>
      <p:pic>
        <p:nvPicPr>
          <p:cNvPr id="19" name="Picture 18" descr="webieon_tex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33600" y="2057400"/>
            <a:ext cx="2438400" cy="578512"/>
          </a:xfrm>
          <a:prstGeom prst="rect">
            <a:avLst/>
          </a:prstGeom>
        </p:spPr>
      </p:pic>
      <p:pic>
        <p:nvPicPr>
          <p:cNvPr id="20" name="Picture 19" descr="webieon_text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71800" y="2667000"/>
            <a:ext cx="1600200" cy="270868"/>
          </a:xfrm>
          <a:prstGeom prst="rect">
            <a:avLst/>
          </a:prstGeom>
        </p:spPr>
      </p:pic>
      <p:pic>
        <p:nvPicPr>
          <p:cNvPr id="21" name="Picture 20" descr="bkg_nul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4400" y="2438400"/>
            <a:ext cx="9525" cy="447675"/>
          </a:xfrm>
          <a:prstGeom prst="rect">
            <a:avLst/>
          </a:prstGeom>
        </p:spPr>
      </p:pic>
      <p:pic>
        <p:nvPicPr>
          <p:cNvPr id="22" name="Picture 21" descr="webieon_text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76800" y="2743200"/>
            <a:ext cx="1981199" cy="199656"/>
          </a:xfrm>
          <a:prstGeom prst="rect">
            <a:avLst/>
          </a:prstGeom>
        </p:spPr>
      </p:pic>
      <p:pic>
        <p:nvPicPr>
          <p:cNvPr id="24" name="Picture 23" descr="flash-web-background-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05000" y="4953000"/>
            <a:ext cx="7058025" cy="19050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447800" y="3124200"/>
            <a:ext cx="6858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entury" pitchFamily="18" charset="0"/>
                <a:cs typeface="Adobe Hebrew" pitchFamily="18" charset="-79"/>
              </a:rPr>
              <a:t>School  Management Application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6" name="Picture 25" descr="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33600" y="2093555"/>
            <a:ext cx="2438400" cy="578512"/>
          </a:xfrm>
          <a:prstGeom prst="rect">
            <a:avLst/>
          </a:prstGeom>
        </p:spPr>
      </p:pic>
      <p:pic>
        <p:nvPicPr>
          <p:cNvPr id="27" name="Picture 26" descr="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971800" y="2679898"/>
            <a:ext cx="1600200" cy="270868"/>
          </a:xfrm>
          <a:prstGeom prst="rect">
            <a:avLst/>
          </a:prstGeom>
        </p:spPr>
      </p:pic>
      <p:pic>
        <p:nvPicPr>
          <p:cNvPr id="28" name="Picture 27" descr="3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876801" y="2743200"/>
            <a:ext cx="2010874" cy="2026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362200" y="3352800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600" b="1" dirty="0">
              <a:latin typeface="Adobe Hebrew" pitchFamily="18" charset="-79"/>
              <a:cs typeface="Adobe Hebrew" pitchFamily="18" charset="-79"/>
            </a:endParaRPr>
          </a:p>
        </p:txBody>
      </p:sp>
      <p:pic>
        <p:nvPicPr>
          <p:cNvPr id="15" name="Picture 14" descr="skl_logo-dark_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0" y="152400"/>
            <a:ext cx="1162498" cy="108585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886200" y="6324600"/>
            <a:ext cx="58674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            Copyright </a:t>
            </a:r>
            <a:r>
              <a:rPr lang="en-US" sz="15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©</a:t>
            </a:r>
            <a:r>
              <a:rPr lang="en-US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webieon technologies Pvt.Ltd</a:t>
            </a:r>
            <a:endParaRPr lang="en-US" sz="1500" dirty="0"/>
          </a:p>
        </p:txBody>
      </p:sp>
      <p:pic>
        <p:nvPicPr>
          <p:cNvPr id="18" name="Picture 17" descr="stock-vector-back-to-school-background-10679612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0"/>
            <a:ext cx="7772400" cy="68580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743200" y="320040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200" b="1" dirty="0">
              <a:latin typeface="Adobe Hebrew" pitchFamily="18" charset="-79"/>
              <a:cs typeface="Adobe Hebrew" pitchFamily="18" charset="-79"/>
            </a:endParaRPr>
          </a:p>
        </p:txBody>
      </p:sp>
      <p:pic>
        <p:nvPicPr>
          <p:cNvPr id="13" name="Picture 12" descr="flash-web-background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5000" y="4953000"/>
            <a:ext cx="7058025" cy="1905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00200" y="304800"/>
            <a:ext cx="8272960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b="1" dirty="0" smtClean="0">
                <a:latin typeface="Century" pitchFamily="18" charset="0"/>
                <a:ea typeface="Calibri" pitchFamily="34" charset="0"/>
                <a:cs typeface="Times New Roman" pitchFamily="18" charset="0"/>
              </a:rPr>
              <a:t>Assets or </a:t>
            </a:r>
            <a:r>
              <a:rPr lang="en-US" sz="1400" b="1" dirty="0" smtClean="0">
                <a:latin typeface="Century" pitchFamily="18" charset="0"/>
                <a:ea typeface="Calibri" pitchFamily="34" charset="0"/>
                <a:cs typeface="Times New Roman" pitchFamily="18" charset="0"/>
              </a:rPr>
              <a:t>inventory</a:t>
            </a:r>
            <a:r>
              <a:rPr lang="en-US" sz="1400" b="1" dirty="0" smtClean="0">
                <a:latin typeface="Century" pitchFamily="18" charset="0"/>
                <a:cs typeface="Arial" pitchFamily="34" charset="0"/>
              </a:rPr>
              <a:t> </a:t>
            </a:r>
            <a:r>
              <a:rPr lang="en-IN" sz="1400" b="1" dirty="0" smtClean="0"/>
              <a:t>:</a:t>
            </a:r>
            <a:endParaRPr lang="en-US" sz="1400" b="1" dirty="0" smtClean="0"/>
          </a:p>
          <a:p>
            <a:r>
              <a:rPr lang="en-IN" sz="1400" dirty="0" smtClean="0"/>
              <a:t>    </a:t>
            </a:r>
            <a:r>
              <a:rPr lang="en-IN" sz="1400" dirty="0" smtClean="0"/>
              <a:t>           </a:t>
            </a:r>
          </a:p>
          <a:p>
            <a:r>
              <a:rPr lang="en-IN" sz="1400" dirty="0" smtClean="0"/>
              <a:t> </a:t>
            </a:r>
            <a:r>
              <a:rPr lang="en-US" sz="1400" dirty="0" smtClean="0"/>
              <a:t>In </a:t>
            </a:r>
            <a:r>
              <a:rPr lang="en-US" sz="1400" dirty="0" smtClean="0"/>
              <a:t>Inventory </a:t>
            </a:r>
            <a:endParaRPr lang="en-US" sz="1400" dirty="0" smtClean="0"/>
          </a:p>
          <a:p>
            <a:pPr lvl="2">
              <a:buFont typeface="Wingdings" pitchFamily="2" charset="2"/>
              <a:buChar char="Ø"/>
            </a:pPr>
            <a:r>
              <a:rPr lang="en-US" sz="1400" dirty="0" smtClean="0"/>
              <a:t> </a:t>
            </a:r>
            <a:r>
              <a:rPr lang="en-US" sz="1400" dirty="0" smtClean="0"/>
              <a:t>Store category</a:t>
            </a:r>
            <a:r>
              <a:rPr lang="en-US" sz="1400" dirty="0" smtClean="0"/>
              <a:t> </a:t>
            </a:r>
            <a:endParaRPr lang="en-US" sz="1400" dirty="0" smtClean="0"/>
          </a:p>
          <a:p>
            <a:pPr lvl="2">
              <a:buFont typeface="Wingdings" pitchFamily="2" charset="2"/>
              <a:buChar char="Ø"/>
            </a:pPr>
            <a:r>
              <a:rPr lang="en-US" sz="1400" dirty="0" smtClean="0"/>
              <a:t> Store type</a:t>
            </a:r>
          </a:p>
          <a:p>
            <a:pPr lvl="2">
              <a:buFont typeface="Wingdings" pitchFamily="2" charset="2"/>
              <a:buChar char="Ø"/>
            </a:pPr>
            <a:r>
              <a:rPr lang="en-US" sz="1400" dirty="0" smtClean="0"/>
              <a:t> Store</a:t>
            </a:r>
          </a:p>
          <a:p>
            <a:pPr lvl="2">
              <a:buFont typeface="Wingdings" pitchFamily="2" charset="2"/>
              <a:buChar char="Ø"/>
            </a:pPr>
            <a:r>
              <a:rPr lang="en-US" sz="1400" dirty="0" smtClean="0"/>
              <a:t> Store items</a:t>
            </a:r>
          </a:p>
          <a:p>
            <a:pPr lvl="2">
              <a:buFont typeface="Wingdings" pitchFamily="2" charset="2"/>
              <a:buChar char="Ø"/>
            </a:pPr>
            <a:r>
              <a:rPr lang="en-US" sz="1400" dirty="0" smtClean="0"/>
              <a:t> Supplier type </a:t>
            </a:r>
            <a:endParaRPr lang="en-US" sz="1400" dirty="0" smtClean="0"/>
          </a:p>
          <a:p>
            <a:pPr lvl="2">
              <a:buFont typeface="Wingdings" pitchFamily="2" charset="2"/>
              <a:buChar char="Ø"/>
            </a:pPr>
            <a:r>
              <a:rPr lang="en-US" sz="1400" dirty="0" smtClean="0"/>
              <a:t> Supplier</a:t>
            </a:r>
          </a:p>
          <a:p>
            <a:pPr lvl="2">
              <a:buFont typeface="Wingdings" pitchFamily="2" charset="2"/>
              <a:buChar char="Ø"/>
            </a:pPr>
            <a:r>
              <a:rPr lang="en-US" sz="1400" dirty="0" smtClean="0"/>
              <a:t> Purchase</a:t>
            </a:r>
            <a:r>
              <a:rPr lang="en-US" sz="1400" dirty="0" smtClean="0"/>
              <a:t>.</a:t>
            </a:r>
          </a:p>
          <a:p>
            <a:endParaRPr lang="en-US" sz="1400" dirty="0" smtClean="0"/>
          </a:p>
          <a:p>
            <a:endParaRPr lang="en-US" sz="1400" b="1" dirty="0" smtClean="0"/>
          </a:p>
          <a:p>
            <a:endParaRPr lang="en-US" sz="1100" dirty="0" smtClean="0"/>
          </a:p>
          <a:p>
            <a:r>
              <a:rPr lang="en-IN" sz="1100" dirty="0" smtClean="0"/>
              <a:t> </a:t>
            </a:r>
            <a:endParaRPr lang="en-US" sz="1100" dirty="0" smtClean="0"/>
          </a:p>
          <a:p>
            <a:r>
              <a:rPr lang="en-IN" sz="1100" dirty="0" smtClean="0"/>
              <a:t> </a:t>
            </a:r>
            <a:endParaRPr lang="en-US" sz="1100" dirty="0"/>
          </a:p>
        </p:txBody>
      </p:sp>
      <p:sp>
        <p:nvSpPr>
          <p:cNvPr id="10" name="Rectangle 9"/>
          <p:cNvSpPr/>
          <p:nvPr/>
        </p:nvSpPr>
        <p:spPr>
          <a:xfrm>
            <a:off x="1828800" y="990600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lang="en-IN" dirty="0"/>
              <a:t> </a:t>
            </a: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0" y="2667000"/>
            <a:ext cx="8229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buFont typeface="Wingdings" pitchFamily="2" charset="2"/>
              <a:buChar char="Ø"/>
            </a:pPr>
            <a:r>
              <a:rPr lang="en-US" sz="1400" dirty="0" smtClean="0"/>
              <a:t> </a:t>
            </a:r>
            <a:r>
              <a:rPr lang="en-US" sz="1400" b="1" dirty="0" smtClean="0">
                <a:solidFill>
                  <a:srgbClr val="002060"/>
                </a:solidFill>
              </a:rPr>
              <a:t>Store </a:t>
            </a:r>
            <a:r>
              <a:rPr lang="en-US" sz="1400" b="1" dirty="0" smtClean="0">
                <a:solidFill>
                  <a:srgbClr val="002060"/>
                </a:solidFill>
              </a:rPr>
              <a:t>category </a:t>
            </a:r>
            <a:r>
              <a:rPr lang="en-US" sz="1400" dirty="0" smtClean="0">
                <a:solidFill>
                  <a:srgbClr val="002060"/>
                </a:solidFill>
              </a:rPr>
              <a:t>: </a:t>
            </a:r>
            <a:r>
              <a:rPr lang="en-US" sz="1400" dirty="0" smtClean="0"/>
              <a:t>It’s nothing but whether  the store is permanent or in contract based. It’s used to add this type of details.</a:t>
            </a:r>
          </a:p>
          <a:p>
            <a:pPr lvl="2"/>
            <a:endParaRPr lang="en-US" sz="1400" dirty="0" smtClean="0"/>
          </a:p>
          <a:p>
            <a:pPr lvl="2">
              <a:buFont typeface="Wingdings" pitchFamily="2" charset="2"/>
              <a:buChar char="Ø"/>
            </a:pPr>
            <a:r>
              <a:rPr lang="en-US" sz="1400" dirty="0" smtClean="0"/>
              <a:t> </a:t>
            </a:r>
            <a:r>
              <a:rPr lang="en-US" sz="1400" b="1" dirty="0" smtClean="0">
                <a:solidFill>
                  <a:srgbClr val="002060"/>
                </a:solidFill>
              </a:rPr>
              <a:t>Store type : </a:t>
            </a:r>
            <a:r>
              <a:rPr lang="en-US" sz="1400" dirty="0" smtClean="0"/>
              <a:t>It’s nothing but which type of stores are there in the school</a:t>
            </a:r>
          </a:p>
          <a:p>
            <a:pPr lvl="2"/>
            <a:r>
              <a:rPr lang="en-US" sz="1400" dirty="0" smtClean="0"/>
              <a:t> </a:t>
            </a:r>
            <a:r>
              <a:rPr lang="en-US" sz="1400" dirty="0" smtClean="0"/>
              <a:t>               Ex </a:t>
            </a:r>
            <a:r>
              <a:rPr lang="en-US" sz="1400" dirty="0" smtClean="0"/>
              <a:t>: General store, Maintains store etc</a:t>
            </a:r>
            <a:r>
              <a:rPr lang="en-US" sz="1400" dirty="0" smtClean="0"/>
              <a:t>..</a:t>
            </a:r>
          </a:p>
          <a:p>
            <a:pPr lvl="2"/>
            <a:endParaRPr lang="en-US" sz="1400" dirty="0" smtClean="0"/>
          </a:p>
          <a:p>
            <a:pPr lvl="2">
              <a:buFont typeface="Wingdings" pitchFamily="2" charset="2"/>
              <a:buChar char="Ø"/>
            </a:pPr>
            <a:r>
              <a:rPr lang="en-US" sz="1400" dirty="0" smtClean="0"/>
              <a:t> </a:t>
            </a:r>
            <a:r>
              <a:rPr lang="en-US" sz="1400" b="1" dirty="0" smtClean="0">
                <a:solidFill>
                  <a:srgbClr val="002060"/>
                </a:solidFill>
              </a:rPr>
              <a:t>Store :</a:t>
            </a:r>
            <a:r>
              <a:rPr lang="en-US" sz="1400" dirty="0" smtClean="0"/>
              <a:t> we can add which type of stores are present in the school whether they are </a:t>
            </a:r>
            <a:r>
              <a:rPr lang="en-US" sz="1400" dirty="0" smtClean="0"/>
              <a:t>      permanent </a:t>
            </a:r>
            <a:r>
              <a:rPr lang="en-US" sz="1400" dirty="0" smtClean="0"/>
              <a:t>are consumable and to which category they belongs to. </a:t>
            </a:r>
            <a:endParaRPr lang="en-US" sz="1400" dirty="0" smtClean="0"/>
          </a:p>
          <a:p>
            <a:pPr lvl="2"/>
            <a:r>
              <a:rPr lang="en-US" sz="1400" dirty="0" smtClean="0"/>
              <a:t>              Ex : hostel, sports </a:t>
            </a:r>
            <a:r>
              <a:rPr lang="en-US" sz="1400" dirty="0" smtClean="0"/>
              <a:t>etc</a:t>
            </a:r>
            <a:r>
              <a:rPr lang="en-US" sz="1400" dirty="0" smtClean="0"/>
              <a:t>...</a:t>
            </a:r>
          </a:p>
          <a:p>
            <a:pPr lvl="2">
              <a:buFont typeface="Wingdings" pitchFamily="2" charset="2"/>
              <a:buChar char="Ø"/>
            </a:pPr>
            <a:endParaRPr lang="en-US" sz="1400" dirty="0" smtClean="0"/>
          </a:p>
          <a:p>
            <a:pPr lvl="2">
              <a:buFont typeface="Wingdings" pitchFamily="2" charset="2"/>
              <a:buChar char="Ø"/>
            </a:pPr>
            <a:r>
              <a:rPr lang="en-US" sz="1400" dirty="0" smtClean="0"/>
              <a:t> </a:t>
            </a:r>
            <a:r>
              <a:rPr lang="en-US" sz="1400" b="1" dirty="0" smtClean="0">
                <a:solidFill>
                  <a:srgbClr val="002060"/>
                </a:solidFill>
              </a:rPr>
              <a:t>Store </a:t>
            </a:r>
            <a:r>
              <a:rPr lang="en-US" sz="1400" b="1" dirty="0" smtClean="0">
                <a:solidFill>
                  <a:srgbClr val="002060"/>
                </a:solidFill>
              </a:rPr>
              <a:t>items : </a:t>
            </a:r>
            <a:r>
              <a:rPr lang="en-US" sz="1400" dirty="0" smtClean="0"/>
              <a:t>It represents what type of items are present in the </a:t>
            </a:r>
            <a:r>
              <a:rPr lang="en-US" sz="1400" dirty="0" smtClean="0"/>
              <a:t>   stores,quantity,price </a:t>
            </a:r>
            <a:r>
              <a:rPr lang="en-US" sz="1400" dirty="0" smtClean="0"/>
              <a:t>etc</a:t>
            </a:r>
            <a:r>
              <a:rPr lang="en-US" sz="1400" dirty="0" smtClean="0"/>
              <a:t>...  </a:t>
            </a:r>
          </a:p>
          <a:p>
            <a:pPr lvl="2"/>
            <a:r>
              <a:rPr lang="en-US" sz="1400" dirty="0" smtClean="0"/>
              <a:t>  </a:t>
            </a:r>
            <a:r>
              <a:rPr lang="en-US" sz="1400" dirty="0" smtClean="0"/>
              <a:t>                       Store </a:t>
            </a:r>
            <a:r>
              <a:rPr lang="en-US" sz="1400" dirty="0" smtClean="0"/>
              <a:t>items are nothing but bats,pens,books etc</a:t>
            </a:r>
            <a:r>
              <a:rPr lang="en-US" sz="1400" dirty="0" smtClean="0"/>
              <a:t>...</a:t>
            </a:r>
          </a:p>
          <a:p>
            <a:pPr lvl="2"/>
            <a:endParaRPr lang="en-US" sz="1400" dirty="0" smtClean="0"/>
          </a:p>
          <a:p>
            <a:pPr lvl="2">
              <a:buFont typeface="Wingdings" pitchFamily="2" charset="2"/>
              <a:buChar char="Ø"/>
            </a:pPr>
            <a:r>
              <a:rPr lang="en-US" sz="1400" b="1" dirty="0" smtClean="0">
                <a:solidFill>
                  <a:srgbClr val="002060"/>
                </a:solidFill>
              </a:rPr>
              <a:t>Supplier type </a:t>
            </a:r>
            <a:r>
              <a:rPr lang="en-US" sz="1400" b="1" dirty="0" smtClean="0">
                <a:solidFill>
                  <a:srgbClr val="002060"/>
                </a:solidFill>
              </a:rPr>
              <a:t>: </a:t>
            </a:r>
            <a:r>
              <a:rPr lang="en-US" sz="1400" dirty="0" smtClean="0"/>
              <a:t>Supplier types are what type of items they are </a:t>
            </a:r>
            <a:r>
              <a:rPr lang="en-US" sz="1400" dirty="0" err="1" smtClean="0"/>
              <a:t>suppling</a:t>
            </a:r>
            <a:r>
              <a:rPr lang="en-US" sz="1400" dirty="0" smtClean="0"/>
              <a:t> to the school.</a:t>
            </a:r>
          </a:p>
          <a:p>
            <a:pPr lvl="2">
              <a:buFont typeface="Wingdings" pitchFamily="2" charset="2"/>
              <a:buChar char="Ø"/>
            </a:pPr>
            <a:endParaRPr lang="en-US" sz="1400" dirty="0" smtClean="0"/>
          </a:p>
          <a:p>
            <a:pPr lvl="2">
              <a:buFont typeface="Wingdings" pitchFamily="2" charset="2"/>
              <a:buChar char="Ø"/>
            </a:pPr>
            <a:endParaRPr lang="en-US" sz="1400" dirty="0" smtClean="0"/>
          </a:p>
          <a:p>
            <a:pPr lvl="2">
              <a:buFont typeface="Wingdings" pitchFamily="2" charset="2"/>
              <a:buChar char="Ø"/>
            </a:pPr>
            <a:endParaRPr lang="en-US" sz="1400" dirty="0" smtClean="0"/>
          </a:p>
          <a:p>
            <a:pPr lvl="2">
              <a:buFont typeface="Wingdings" pitchFamily="2" charset="2"/>
              <a:buChar char="Ø"/>
            </a:pPr>
            <a:endParaRPr lang="en-US" sz="1400" dirty="0" smtClean="0"/>
          </a:p>
          <a:p>
            <a:pPr lvl="2">
              <a:buFont typeface="Wingdings" pitchFamily="2" charset="2"/>
              <a:buChar char="Ø"/>
            </a:pPr>
            <a:endParaRPr lang="en-US" sz="1400" dirty="0" smtClean="0"/>
          </a:p>
          <a:p>
            <a:pPr lvl="2"/>
            <a:r>
              <a:rPr lang="en-US" sz="1400" dirty="0" smtClean="0"/>
              <a:t> </a:t>
            </a:r>
            <a:r>
              <a:rPr lang="en-US" sz="1400" dirty="0" smtClean="0"/>
              <a:t>             </a:t>
            </a: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362200" y="3352800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600" b="1" dirty="0">
              <a:latin typeface="Adobe Hebrew" pitchFamily="18" charset="-79"/>
              <a:cs typeface="Adobe Hebrew" pitchFamily="18" charset="-79"/>
            </a:endParaRPr>
          </a:p>
        </p:txBody>
      </p:sp>
      <p:pic>
        <p:nvPicPr>
          <p:cNvPr id="15" name="Picture 14" descr="skl_logo-dark_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0" y="152400"/>
            <a:ext cx="1162498" cy="108585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886200" y="6324600"/>
            <a:ext cx="58674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            Copyright </a:t>
            </a:r>
            <a:r>
              <a:rPr lang="en-US" sz="15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©</a:t>
            </a:r>
            <a:r>
              <a:rPr lang="en-US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webieon technologies Pvt.Ltd</a:t>
            </a:r>
            <a:endParaRPr lang="en-US" sz="1500" dirty="0"/>
          </a:p>
        </p:txBody>
      </p:sp>
      <p:pic>
        <p:nvPicPr>
          <p:cNvPr id="18" name="Picture 17" descr="stock-vector-back-to-school-background-10679612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0"/>
            <a:ext cx="7772400" cy="68580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743200" y="320040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200" b="1" dirty="0">
              <a:latin typeface="Adobe Hebrew" pitchFamily="18" charset="-79"/>
              <a:cs typeface="Adobe Hebrew" pitchFamily="18" charset="-79"/>
            </a:endParaRPr>
          </a:p>
        </p:txBody>
      </p:sp>
      <p:pic>
        <p:nvPicPr>
          <p:cNvPr id="13" name="Picture 12" descr="flash-web-background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5000" y="4953000"/>
            <a:ext cx="7058025" cy="1905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00200" y="304800"/>
            <a:ext cx="827296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b="1" dirty="0" smtClean="0">
                <a:latin typeface="Century" pitchFamily="18" charset="0"/>
                <a:ea typeface="Calibri" pitchFamily="34" charset="0"/>
                <a:cs typeface="Times New Roman" pitchFamily="18" charset="0"/>
              </a:rPr>
              <a:t>Assets or </a:t>
            </a:r>
            <a:r>
              <a:rPr lang="en-US" sz="1400" b="1" dirty="0" smtClean="0">
                <a:latin typeface="Century" pitchFamily="18" charset="0"/>
                <a:ea typeface="Calibri" pitchFamily="34" charset="0"/>
                <a:cs typeface="Times New Roman" pitchFamily="18" charset="0"/>
              </a:rPr>
              <a:t>inventory</a:t>
            </a:r>
            <a:r>
              <a:rPr lang="en-US" sz="1400" b="1" dirty="0" smtClean="0">
                <a:latin typeface="Century" pitchFamily="18" charset="0"/>
                <a:cs typeface="Arial" pitchFamily="34" charset="0"/>
              </a:rPr>
              <a:t> </a:t>
            </a:r>
            <a:r>
              <a:rPr lang="en-IN" sz="1400" b="1" dirty="0" smtClean="0"/>
              <a:t>:</a:t>
            </a:r>
            <a:endParaRPr lang="en-US" sz="1400" b="1" dirty="0" smtClean="0"/>
          </a:p>
          <a:p>
            <a:r>
              <a:rPr lang="en-IN" sz="1400" dirty="0" smtClean="0"/>
              <a:t>    </a:t>
            </a:r>
            <a:r>
              <a:rPr lang="en-IN" sz="1400" dirty="0" smtClean="0"/>
              <a:t>           </a:t>
            </a:r>
          </a:p>
          <a:p>
            <a:r>
              <a:rPr lang="en-IN" sz="1400" dirty="0" smtClean="0"/>
              <a:t> </a:t>
            </a:r>
            <a:endParaRPr lang="en-US" sz="1400" b="1" dirty="0" smtClean="0"/>
          </a:p>
          <a:p>
            <a:endParaRPr lang="en-US" sz="1100" dirty="0" smtClean="0"/>
          </a:p>
          <a:p>
            <a:r>
              <a:rPr lang="en-IN" sz="1100" dirty="0" smtClean="0"/>
              <a:t> </a:t>
            </a:r>
            <a:endParaRPr lang="en-US" sz="1100" dirty="0" smtClean="0"/>
          </a:p>
          <a:p>
            <a:r>
              <a:rPr lang="en-IN" sz="1100" dirty="0" smtClean="0"/>
              <a:t> </a:t>
            </a:r>
            <a:endParaRPr lang="en-US" sz="1100" dirty="0"/>
          </a:p>
        </p:txBody>
      </p:sp>
      <p:sp>
        <p:nvSpPr>
          <p:cNvPr id="10" name="Rectangle 9"/>
          <p:cNvSpPr/>
          <p:nvPr/>
        </p:nvSpPr>
        <p:spPr>
          <a:xfrm>
            <a:off x="1828800" y="990600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lang="en-IN" dirty="0"/>
              <a:t> </a:t>
            </a: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" y="1295400"/>
            <a:ext cx="8229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buFont typeface="Wingdings" pitchFamily="2" charset="2"/>
              <a:buChar char="Ø"/>
            </a:pPr>
            <a:r>
              <a:rPr lang="en-US" sz="1400" dirty="0" smtClean="0"/>
              <a:t> </a:t>
            </a:r>
            <a:r>
              <a:rPr lang="en-US" sz="1400" b="1" dirty="0" smtClean="0">
                <a:solidFill>
                  <a:srgbClr val="002060"/>
                </a:solidFill>
              </a:rPr>
              <a:t>Supplier :</a:t>
            </a:r>
            <a:r>
              <a:rPr lang="en-US" sz="1400" dirty="0" smtClean="0"/>
              <a:t> It manages which type of items they are </a:t>
            </a:r>
            <a:r>
              <a:rPr lang="en-US" sz="1400" dirty="0" smtClean="0"/>
              <a:t>supplying, supplier name, contact </a:t>
            </a:r>
            <a:r>
              <a:rPr lang="en-US" sz="1400" dirty="0" smtClean="0"/>
              <a:t>details etc</a:t>
            </a:r>
            <a:r>
              <a:rPr lang="en-US" sz="1400" dirty="0" smtClean="0"/>
              <a:t>..</a:t>
            </a:r>
          </a:p>
          <a:p>
            <a:pPr lvl="2"/>
            <a:endParaRPr lang="en-US" sz="1400" dirty="0" smtClean="0"/>
          </a:p>
          <a:p>
            <a:pPr lvl="2">
              <a:buFont typeface="Wingdings" pitchFamily="2" charset="2"/>
              <a:buChar char="Ø"/>
            </a:pPr>
            <a:r>
              <a:rPr lang="en-US" sz="1400" dirty="0" smtClean="0"/>
              <a:t> </a:t>
            </a:r>
            <a:r>
              <a:rPr lang="en-US" sz="1400" b="1" dirty="0" smtClean="0">
                <a:solidFill>
                  <a:srgbClr val="002060"/>
                </a:solidFill>
              </a:rPr>
              <a:t>Purchase</a:t>
            </a:r>
            <a:r>
              <a:rPr lang="en-US" sz="1400" b="1" dirty="0" smtClean="0">
                <a:solidFill>
                  <a:srgbClr val="002060"/>
                </a:solidFill>
              </a:rPr>
              <a:t> :</a:t>
            </a:r>
            <a:r>
              <a:rPr lang="en-US" sz="1400" dirty="0" smtClean="0"/>
              <a:t> It manages which type of items they are </a:t>
            </a:r>
            <a:r>
              <a:rPr lang="en-US" sz="1400" dirty="0" smtClean="0"/>
              <a:t>purchasing, who </a:t>
            </a:r>
            <a:r>
              <a:rPr lang="en-US" sz="1400" dirty="0" smtClean="0"/>
              <a:t>are purchasing the </a:t>
            </a:r>
            <a:r>
              <a:rPr lang="en-US" sz="1400" dirty="0" smtClean="0"/>
              <a:t>items, and </a:t>
            </a:r>
            <a:r>
              <a:rPr lang="en-US" sz="1400" dirty="0" smtClean="0"/>
              <a:t>all the details</a:t>
            </a:r>
            <a:r>
              <a:rPr lang="en-US" sz="1400" dirty="0" smtClean="0"/>
              <a:t>.</a:t>
            </a:r>
          </a:p>
          <a:p>
            <a:pPr lvl="2"/>
            <a:endParaRPr lang="en-US" sz="1400" dirty="0" smtClean="0"/>
          </a:p>
          <a:p>
            <a:pPr lvl="2"/>
            <a:endParaRPr lang="en-US" sz="1400" dirty="0" smtClean="0"/>
          </a:p>
          <a:p>
            <a:pPr lvl="2">
              <a:buFont typeface="Wingdings" pitchFamily="2" charset="2"/>
              <a:buChar char="Ø"/>
            </a:pPr>
            <a:endParaRPr lang="en-US" sz="1400" dirty="0" smtClean="0"/>
          </a:p>
          <a:p>
            <a:pPr lvl="2"/>
            <a:r>
              <a:rPr lang="en-US" sz="1400" dirty="0" smtClean="0"/>
              <a:t> </a:t>
            </a:r>
            <a:r>
              <a:rPr lang="en-US" sz="1400" dirty="0" smtClean="0"/>
              <a:t>             </a:t>
            </a: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362200" y="3352800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600" b="1" dirty="0">
              <a:latin typeface="Adobe Hebrew" pitchFamily="18" charset="-79"/>
              <a:cs typeface="Adobe Hebrew" pitchFamily="18" charset="-79"/>
            </a:endParaRPr>
          </a:p>
        </p:txBody>
      </p:sp>
      <p:pic>
        <p:nvPicPr>
          <p:cNvPr id="15" name="Picture 14" descr="skl_logo-dark_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0" y="152400"/>
            <a:ext cx="1162498" cy="108585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886200" y="6324600"/>
            <a:ext cx="58674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            Copyright </a:t>
            </a:r>
            <a:r>
              <a:rPr lang="en-US" sz="15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©</a:t>
            </a:r>
            <a:r>
              <a:rPr lang="en-US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webieon technologies Pvt.Ltd</a:t>
            </a:r>
            <a:endParaRPr lang="en-US" sz="1500" dirty="0"/>
          </a:p>
        </p:txBody>
      </p:sp>
      <p:pic>
        <p:nvPicPr>
          <p:cNvPr id="18" name="Picture 17" descr="stock-vector-back-to-school-background-10679612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0"/>
            <a:ext cx="7772400" cy="68580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743200" y="320040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200" b="1" dirty="0">
              <a:latin typeface="Adobe Hebrew" pitchFamily="18" charset="-79"/>
              <a:cs typeface="Adobe Hebrew" pitchFamily="18" charset="-79"/>
            </a:endParaRPr>
          </a:p>
        </p:txBody>
      </p:sp>
      <p:pic>
        <p:nvPicPr>
          <p:cNvPr id="13" name="Picture 12" descr="flash-web-background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5000" y="4953000"/>
            <a:ext cx="7058025" cy="1905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52600" y="685800"/>
            <a:ext cx="18473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500" dirty="0" smtClean="0">
              <a:solidFill>
                <a:srgbClr val="002060"/>
              </a:solidFill>
              <a:latin typeface="Century" pitchFamily="18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28800" y="990600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lang="en-IN" dirty="0"/>
              <a:t> </a:t>
            </a: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676400" y="3754382"/>
            <a:ext cx="6477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05000" y="1676400"/>
            <a:ext cx="6477000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51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Screen Shots </a:t>
            </a:r>
          </a:p>
          <a:p>
            <a:pPr algn="ctr"/>
            <a:r>
              <a:rPr lang="en-IN" sz="51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of  </a:t>
            </a:r>
            <a:endParaRPr lang="en-IN" sz="51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IN" sz="5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SCHOOL</a:t>
            </a:r>
            <a:r>
              <a:rPr lang="en-IN" sz="51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endParaRPr lang="en-US" sz="51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362200" y="3352800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600" b="1" dirty="0">
              <a:latin typeface="Adobe Hebrew" pitchFamily="18" charset="-79"/>
              <a:cs typeface="Adobe Hebrew" pitchFamily="18" charset="-79"/>
            </a:endParaRPr>
          </a:p>
        </p:txBody>
      </p:sp>
      <p:pic>
        <p:nvPicPr>
          <p:cNvPr id="15" name="Picture 14" descr="skl_logo-dark_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0" y="152400"/>
            <a:ext cx="1162498" cy="108585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886200" y="6324600"/>
            <a:ext cx="58674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            Copyright </a:t>
            </a:r>
            <a:r>
              <a:rPr lang="en-US" sz="15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©</a:t>
            </a:r>
            <a:r>
              <a:rPr lang="en-US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webieon technologies Pvt.Ltd</a:t>
            </a:r>
            <a:endParaRPr lang="en-US" sz="1500" dirty="0"/>
          </a:p>
        </p:txBody>
      </p:sp>
      <p:pic>
        <p:nvPicPr>
          <p:cNvPr id="18" name="Picture 17" descr="stock-vector-back-to-school-background-10679612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0"/>
            <a:ext cx="7772400" cy="68580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743200" y="320040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200" b="1" dirty="0">
              <a:latin typeface="Adobe Hebrew" pitchFamily="18" charset="-79"/>
              <a:cs typeface="Adobe Hebrew" pitchFamily="18" charset="-79"/>
            </a:endParaRPr>
          </a:p>
        </p:txBody>
      </p:sp>
      <p:pic>
        <p:nvPicPr>
          <p:cNvPr id="13" name="Picture 12" descr="flash-web-background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5000" y="4953000"/>
            <a:ext cx="7058025" cy="1905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52600" y="685800"/>
            <a:ext cx="18473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500" dirty="0" smtClean="0">
              <a:solidFill>
                <a:srgbClr val="002060"/>
              </a:solidFill>
              <a:latin typeface="Century" pitchFamily="18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28800" y="990600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lang="en-IN" dirty="0"/>
              <a:t> </a:t>
            </a: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676400" y="3754382"/>
            <a:ext cx="6477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52600" y="381000"/>
            <a:ext cx="114486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Century" pitchFamily="18" charset="0"/>
                <a:cs typeface="Arial" pitchFamily="34" charset="0"/>
              </a:rPr>
              <a:t>Log In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86000" y="990600"/>
            <a:ext cx="56388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IN" sz="1600" dirty="0"/>
              <a:t>login page for </a:t>
            </a:r>
            <a:endParaRPr lang="en-IN" sz="1600" dirty="0" smtClean="0"/>
          </a:p>
          <a:p>
            <a:r>
              <a:rPr lang="en-IN" sz="1600" dirty="0"/>
              <a:t> </a:t>
            </a:r>
            <a:r>
              <a:rPr lang="en-IN" sz="1600" dirty="0" smtClean="0"/>
              <a:t>                 admin/student/parent/staff/principal</a:t>
            </a:r>
            <a:endParaRPr lang="en-US" sz="1600" dirty="0"/>
          </a:p>
        </p:txBody>
      </p:sp>
      <p:pic>
        <p:nvPicPr>
          <p:cNvPr id="20" name="Picture 19" descr="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52599" y="2057400"/>
            <a:ext cx="7033613" cy="3346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362200" y="3352800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600" b="1" dirty="0">
              <a:latin typeface="Adobe Hebrew" pitchFamily="18" charset="-79"/>
              <a:cs typeface="Adobe Hebrew" pitchFamily="18" charset="-79"/>
            </a:endParaRPr>
          </a:p>
        </p:txBody>
      </p:sp>
      <p:pic>
        <p:nvPicPr>
          <p:cNvPr id="15" name="Picture 14" descr="skl_logo-dark_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0" y="152400"/>
            <a:ext cx="1162498" cy="108585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886200" y="6324600"/>
            <a:ext cx="58674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            Copyright </a:t>
            </a:r>
            <a:r>
              <a:rPr lang="en-US" sz="15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©</a:t>
            </a:r>
            <a:r>
              <a:rPr lang="en-US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webieon technologies Pvt.Ltd</a:t>
            </a:r>
            <a:endParaRPr lang="en-US" sz="1500" dirty="0"/>
          </a:p>
        </p:txBody>
      </p:sp>
      <p:pic>
        <p:nvPicPr>
          <p:cNvPr id="18" name="Picture 17" descr="stock-vector-back-to-school-background-10679612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0"/>
            <a:ext cx="7772400" cy="68580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743200" y="320040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200" b="1" dirty="0">
              <a:latin typeface="Adobe Hebrew" pitchFamily="18" charset="-79"/>
              <a:cs typeface="Adobe Hebrew" pitchFamily="18" charset="-79"/>
            </a:endParaRPr>
          </a:p>
        </p:txBody>
      </p:sp>
      <p:pic>
        <p:nvPicPr>
          <p:cNvPr id="13" name="Picture 12" descr="flash-web-background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5000" y="4953000"/>
            <a:ext cx="7058025" cy="1905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52600" y="685800"/>
            <a:ext cx="18473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500" dirty="0" smtClean="0">
              <a:solidFill>
                <a:srgbClr val="002060"/>
              </a:solidFill>
              <a:latin typeface="Century" pitchFamily="18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28800" y="990600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lang="en-IN" dirty="0"/>
              <a:t> </a:t>
            </a: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676400" y="3754382"/>
            <a:ext cx="6477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52600" y="381000"/>
            <a:ext cx="372409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500" dirty="0" smtClean="0">
                <a:solidFill>
                  <a:schemeClr val="accent1">
                    <a:lumMod val="50000"/>
                  </a:schemeClr>
                </a:solidFill>
              </a:rPr>
              <a:t>Adding </a:t>
            </a:r>
            <a:r>
              <a:rPr lang="en-IN" sz="2500" dirty="0">
                <a:solidFill>
                  <a:schemeClr val="accent1">
                    <a:lumMod val="50000"/>
                  </a:schemeClr>
                </a:solidFill>
              </a:rPr>
              <a:t>Student/Parent:</a:t>
            </a:r>
            <a:endParaRPr lang="en-US" sz="25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0" y="990600"/>
            <a:ext cx="563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IN" sz="1600" dirty="0"/>
              <a:t>Adding the details of a student/parent.</a:t>
            </a:r>
            <a:endParaRPr lang="en-US" sz="1600" dirty="0"/>
          </a:p>
        </p:txBody>
      </p:sp>
      <p:pic>
        <p:nvPicPr>
          <p:cNvPr id="19" name="Picture 18" descr="add_stdnt _prn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52600" y="1524000"/>
            <a:ext cx="6899156" cy="4558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362200" y="3352800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600" b="1" dirty="0">
              <a:latin typeface="Adobe Hebrew" pitchFamily="18" charset="-79"/>
              <a:cs typeface="Adobe Hebrew" pitchFamily="18" charset="-79"/>
            </a:endParaRPr>
          </a:p>
        </p:txBody>
      </p:sp>
      <p:pic>
        <p:nvPicPr>
          <p:cNvPr id="15" name="Picture 14" descr="skl_logo-dark_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0" y="152400"/>
            <a:ext cx="1162498" cy="108585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886200" y="6324600"/>
            <a:ext cx="58674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            Copyright </a:t>
            </a:r>
            <a:r>
              <a:rPr lang="en-US" sz="15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©</a:t>
            </a:r>
            <a:r>
              <a:rPr lang="en-US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webieon technologies Pvt.Ltd</a:t>
            </a:r>
            <a:endParaRPr lang="en-US" sz="1500" dirty="0"/>
          </a:p>
        </p:txBody>
      </p:sp>
      <p:pic>
        <p:nvPicPr>
          <p:cNvPr id="18" name="Picture 17" descr="stock-vector-back-to-school-background-10679612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0"/>
            <a:ext cx="7772400" cy="68580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743200" y="320040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200" b="1" dirty="0">
              <a:latin typeface="Adobe Hebrew" pitchFamily="18" charset="-79"/>
              <a:cs typeface="Adobe Hebrew" pitchFamily="18" charset="-79"/>
            </a:endParaRPr>
          </a:p>
        </p:txBody>
      </p:sp>
      <p:pic>
        <p:nvPicPr>
          <p:cNvPr id="13" name="Picture 12" descr="flash-web-background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5000" y="4953000"/>
            <a:ext cx="7058025" cy="1905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52600" y="685800"/>
            <a:ext cx="18473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500" dirty="0" smtClean="0">
              <a:solidFill>
                <a:srgbClr val="002060"/>
              </a:solidFill>
              <a:latin typeface="Century" pitchFamily="18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28800" y="990600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lang="en-IN" dirty="0"/>
              <a:t> </a:t>
            </a: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676400" y="3754382"/>
            <a:ext cx="6477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52600" y="381000"/>
            <a:ext cx="22300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500" dirty="0">
                <a:solidFill>
                  <a:schemeClr val="accent1">
                    <a:lumMod val="50000"/>
                  </a:schemeClr>
                </a:solidFill>
              </a:rPr>
              <a:t>Parent Login</a:t>
            </a:r>
            <a:r>
              <a:rPr lang="en-IN" sz="2800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0" y="990600"/>
            <a:ext cx="59436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500" dirty="0" smtClean="0"/>
              <a:t>Parent </a:t>
            </a:r>
            <a:r>
              <a:rPr lang="en-IN" sz="1500" dirty="0"/>
              <a:t>can view the </a:t>
            </a:r>
            <a:endParaRPr lang="en-IN" sz="1500" dirty="0" smtClean="0"/>
          </a:p>
          <a:p>
            <a:endParaRPr lang="en-IN" sz="1500" dirty="0" smtClean="0"/>
          </a:p>
          <a:p>
            <a:pPr>
              <a:buFont typeface="Wingdings" pitchFamily="2" charset="2"/>
              <a:buChar char="q"/>
            </a:pPr>
            <a:r>
              <a:rPr lang="en-IN" sz="1500" dirty="0" smtClean="0"/>
              <a:t>  Exam </a:t>
            </a:r>
            <a:r>
              <a:rPr lang="en-IN" sz="1500" dirty="0"/>
              <a:t>time </a:t>
            </a:r>
            <a:r>
              <a:rPr lang="en-IN" sz="1500" dirty="0" smtClean="0"/>
              <a:t>table</a:t>
            </a:r>
          </a:p>
          <a:p>
            <a:pPr>
              <a:buFont typeface="Wingdings" pitchFamily="2" charset="2"/>
              <a:buChar char="q"/>
            </a:pPr>
            <a:endParaRPr lang="en-IN" sz="1500" dirty="0" smtClean="0"/>
          </a:p>
          <a:p>
            <a:pPr>
              <a:buFont typeface="Wingdings" pitchFamily="2" charset="2"/>
              <a:buChar char="q"/>
            </a:pPr>
            <a:r>
              <a:rPr lang="en-IN" sz="1500" dirty="0" smtClean="0"/>
              <a:t>  Marks</a:t>
            </a:r>
          </a:p>
          <a:p>
            <a:pPr>
              <a:buFont typeface="Wingdings" pitchFamily="2" charset="2"/>
              <a:buChar char="q"/>
            </a:pPr>
            <a:endParaRPr lang="en-IN" sz="1500" dirty="0" smtClean="0"/>
          </a:p>
          <a:p>
            <a:pPr>
              <a:buFont typeface="Wingdings" pitchFamily="2" charset="2"/>
              <a:buChar char="q"/>
            </a:pPr>
            <a:r>
              <a:rPr lang="en-IN" sz="1500" dirty="0" smtClean="0"/>
              <a:t>  Attendance</a:t>
            </a:r>
          </a:p>
          <a:p>
            <a:pPr>
              <a:buFont typeface="Wingdings" pitchFamily="2" charset="2"/>
              <a:buChar char="q"/>
            </a:pPr>
            <a:endParaRPr lang="en-IN" sz="1500" dirty="0" smtClean="0"/>
          </a:p>
          <a:p>
            <a:pPr>
              <a:buFont typeface="Wingdings" pitchFamily="2" charset="2"/>
              <a:buChar char="q"/>
            </a:pPr>
            <a:r>
              <a:rPr lang="en-IN" sz="1500" dirty="0" smtClean="0"/>
              <a:t>  Homework</a:t>
            </a:r>
            <a:r>
              <a:rPr lang="en-IN" sz="1500" dirty="0"/>
              <a:t>, </a:t>
            </a:r>
            <a:endParaRPr lang="en-IN" sz="1500" dirty="0" smtClean="0"/>
          </a:p>
          <a:p>
            <a:pPr>
              <a:buFont typeface="Wingdings" pitchFamily="2" charset="2"/>
              <a:buChar char="q"/>
            </a:pPr>
            <a:endParaRPr lang="en-IN" sz="1500" dirty="0" smtClean="0"/>
          </a:p>
          <a:p>
            <a:pPr>
              <a:buFont typeface="Wingdings" pitchFamily="2" charset="2"/>
              <a:buChar char="q"/>
            </a:pPr>
            <a:r>
              <a:rPr lang="en-IN" sz="1500" dirty="0" smtClean="0"/>
              <a:t>  Fees </a:t>
            </a:r>
            <a:r>
              <a:rPr lang="en-IN" sz="1500" dirty="0"/>
              <a:t>etc… </a:t>
            </a:r>
            <a:endParaRPr lang="en-IN" sz="1500" dirty="0" smtClean="0"/>
          </a:p>
          <a:p>
            <a:r>
              <a:rPr lang="en-IN" sz="1500" dirty="0" smtClean="0"/>
              <a:t> </a:t>
            </a:r>
          </a:p>
          <a:p>
            <a:r>
              <a:rPr lang="en-IN" sz="1500" dirty="0" smtClean="0"/>
              <a:t>If </a:t>
            </a:r>
            <a:r>
              <a:rPr lang="en-IN" sz="1500" dirty="0"/>
              <a:t>the Parent has two children’s in a same school he can view the details of their children at a time by selecting drop down shown as in figure </a:t>
            </a:r>
            <a:r>
              <a:rPr lang="en-IN" sz="1500" dirty="0" smtClean="0"/>
              <a:t>next page.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362200" y="3352800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600" b="1" dirty="0">
              <a:latin typeface="Adobe Hebrew" pitchFamily="18" charset="-79"/>
              <a:cs typeface="Adobe Hebrew" pitchFamily="18" charset="-79"/>
            </a:endParaRPr>
          </a:p>
        </p:txBody>
      </p:sp>
      <p:pic>
        <p:nvPicPr>
          <p:cNvPr id="15" name="Picture 14" descr="skl_logo-dark_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0" y="152400"/>
            <a:ext cx="1162498" cy="108585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886200" y="6324600"/>
            <a:ext cx="58674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            Copyright </a:t>
            </a:r>
            <a:r>
              <a:rPr lang="en-US" sz="15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©</a:t>
            </a:r>
            <a:r>
              <a:rPr lang="en-US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webieon technologies Pvt.Ltd</a:t>
            </a:r>
            <a:endParaRPr lang="en-US" sz="1500" dirty="0"/>
          </a:p>
        </p:txBody>
      </p:sp>
      <p:pic>
        <p:nvPicPr>
          <p:cNvPr id="18" name="Picture 17" descr="stock-vector-back-to-school-background-10679612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0"/>
            <a:ext cx="7772400" cy="68580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743200" y="320040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200" b="1" dirty="0">
              <a:latin typeface="Adobe Hebrew" pitchFamily="18" charset="-79"/>
              <a:cs typeface="Adobe Hebrew" pitchFamily="18" charset="-79"/>
            </a:endParaRPr>
          </a:p>
        </p:txBody>
      </p:sp>
      <p:pic>
        <p:nvPicPr>
          <p:cNvPr id="13" name="Picture 12" descr="flash-web-background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5000" y="4953000"/>
            <a:ext cx="7058025" cy="1905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52600" y="685800"/>
            <a:ext cx="18473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500" dirty="0" smtClean="0">
              <a:solidFill>
                <a:srgbClr val="002060"/>
              </a:solidFill>
              <a:latin typeface="Century" pitchFamily="18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28800" y="990600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lang="en-IN" dirty="0"/>
              <a:t> </a:t>
            </a: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676400" y="3754382"/>
            <a:ext cx="6477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52600" y="381000"/>
            <a:ext cx="22300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500" dirty="0">
                <a:solidFill>
                  <a:schemeClr val="accent1">
                    <a:lumMod val="50000"/>
                  </a:schemeClr>
                </a:solidFill>
              </a:rPr>
              <a:t>Parent Login</a:t>
            </a:r>
            <a:r>
              <a:rPr lang="en-IN" sz="2800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" name="Picture 19"/>
          <p:cNvPicPr/>
          <p:nvPr/>
        </p:nvPicPr>
        <p:blipFill>
          <a:blip r:embed="rId6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828800" y="914400"/>
            <a:ext cx="6553200" cy="5218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362200" y="3352800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600" b="1" dirty="0">
              <a:latin typeface="Adobe Hebrew" pitchFamily="18" charset="-79"/>
              <a:cs typeface="Adobe Hebrew" pitchFamily="18" charset="-79"/>
            </a:endParaRPr>
          </a:p>
        </p:txBody>
      </p:sp>
      <p:pic>
        <p:nvPicPr>
          <p:cNvPr id="15" name="Picture 14" descr="skl_logo-dark_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0" y="152400"/>
            <a:ext cx="1162498" cy="108585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886200" y="6324600"/>
            <a:ext cx="58674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            Copyright </a:t>
            </a:r>
            <a:r>
              <a:rPr lang="en-US" sz="15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©</a:t>
            </a:r>
            <a:r>
              <a:rPr lang="en-US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webieon technologies Pvt.Ltd</a:t>
            </a:r>
            <a:endParaRPr lang="en-US" sz="1500" dirty="0"/>
          </a:p>
        </p:txBody>
      </p:sp>
      <p:pic>
        <p:nvPicPr>
          <p:cNvPr id="18" name="Picture 17" descr="stock-vector-back-to-school-background-10679612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0"/>
            <a:ext cx="7772400" cy="68580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743200" y="320040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200" b="1" dirty="0">
              <a:latin typeface="Adobe Hebrew" pitchFamily="18" charset="-79"/>
              <a:cs typeface="Adobe Hebrew" pitchFamily="18" charset="-79"/>
            </a:endParaRPr>
          </a:p>
        </p:txBody>
      </p:sp>
      <p:pic>
        <p:nvPicPr>
          <p:cNvPr id="13" name="Picture 12" descr="flash-web-background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5000" y="4953000"/>
            <a:ext cx="7058025" cy="1905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52600" y="685800"/>
            <a:ext cx="18473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500" dirty="0" smtClean="0">
              <a:solidFill>
                <a:srgbClr val="002060"/>
              </a:solidFill>
              <a:latin typeface="Century" pitchFamily="18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28800" y="990600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lang="en-IN" dirty="0"/>
              <a:t> </a:t>
            </a: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676400" y="3754382"/>
            <a:ext cx="6477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52600" y="381000"/>
            <a:ext cx="19351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500" dirty="0" smtClean="0">
                <a:solidFill>
                  <a:schemeClr val="accent1">
                    <a:lumMod val="50000"/>
                  </a:schemeClr>
                </a:solidFill>
              </a:rPr>
              <a:t>Staff Login</a:t>
            </a:r>
            <a:r>
              <a:rPr lang="en-IN" sz="2800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52600" y="914400"/>
            <a:ext cx="6858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500" dirty="0"/>
              <a:t>Staff can add attendance, marks, homework, digital library, Feed backs etc…. Only the class teacher can add/edit marks and remaining staff can edit only their subject marks. Attendance can be only viewed by the staff, only the class teacher can keep the attendance.</a:t>
            </a:r>
            <a:endParaRPr lang="en-US" sz="1500" dirty="0"/>
          </a:p>
        </p:txBody>
      </p:sp>
      <p:pic>
        <p:nvPicPr>
          <p:cNvPr id="19" name="Picture 18"/>
          <p:cNvPicPr/>
          <p:nvPr/>
        </p:nvPicPr>
        <p:blipFill>
          <a:blip r:embed="rId6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362200" y="1981200"/>
            <a:ext cx="6172200" cy="4236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362200" y="3352800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600" b="1" dirty="0">
              <a:latin typeface="Adobe Hebrew" pitchFamily="18" charset="-79"/>
              <a:cs typeface="Adobe Hebrew" pitchFamily="18" charset="-79"/>
            </a:endParaRPr>
          </a:p>
        </p:txBody>
      </p:sp>
      <p:pic>
        <p:nvPicPr>
          <p:cNvPr id="15" name="Picture 14" descr="skl_logo-dark_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0" y="152400"/>
            <a:ext cx="1162498" cy="108585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886200" y="6324600"/>
            <a:ext cx="58674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            Copyright </a:t>
            </a:r>
            <a:r>
              <a:rPr lang="en-US" sz="15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©</a:t>
            </a:r>
            <a:r>
              <a:rPr lang="en-US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webieon technologies Pvt.Ltd</a:t>
            </a:r>
            <a:endParaRPr lang="en-US" sz="1500" dirty="0"/>
          </a:p>
        </p:txBody>
      </p:sp>
      <p:pic>
        <p:nvPicPr>
          <p:cNvPr id="18" name="Picture 17" descr="stock-vector-back-to-school-background-10679612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0"/>
            <a:ext cx="7772400" cy="68580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743200" y="320040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200" b="1" dirty="0">
              <a:latin typeface="Adobe Hebrew" pitchFamily="18" charset="-79"/>
              <a:cs typeface="Adobe Hebrew" pitchFamily="18" charset="-79"/>
            </a:endParaRPr>
          </a:p>
        </p:txBody>
      </p:sp>
      <p:pic>
        <p:nvPicPr>
          <p:cNvPr id="13" name="Picture 12" descr="flash-web-background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5000" y="4953000"/>
            <a:ext cx="7058025" cy="1905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52600" y="685800"/>
            <a:ext cx="18473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500" dirty="0" smtClean="0">
              <a:solidFill>
                <a:srgbClr val="002060"/>
              </a:solidFill>
              <a:latin typeface="Century" pitchFamily="18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28800" y="990600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lang="en-IN" dirty="0"/>
              <a:t> </a:t>
            </a: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676400" y="3754382"/>
            <a:ext cx="6477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52600" y="381000"/>
            <a:ext cx="41072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500" dirty="0" smtClean="0">
                <a:solidFill>
                  <a:schemeClr val="accent1">
                    <a:lumMod val="50000"/>
                  </a:schemeClr>
                </a:solidFill>
              </a:rPr>
              <a:t>Non-Teaching Staff Login</a:t>
            </a:r>
            <a:r>
              <a:rPr lang="en-IN" sz="2800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57400" y="914400"/>
            <a:ext cx="5943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500" dirty="0"/>
              <a:t>He can only view his profile, attendance, holidays and events. See below figure of non-teaching staff.</a:t>
            </a:r>
            <a:endParaRPr lang="en-US" sz="1500" dirty="0"/>
          </a:p>
        </p:txBody>
      </p:sp>
      <p:pic>
        <p:nvPicPr>
          <p:cNvPr id="21" name="Picture 20" descr="non_tch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52600" y="1960917"/>
            <a:ext cx="7086600" cy="3637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362200" y="3352800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600" b="1" dirty="0">
              <a:latin typeface="Adobe Hebrew" pitchFamily="18" charset="-79"/>
              <a:cs typeface="Adobe Hebrew" pitchFamily="18" charset="-79"/>
            </a:endParaRPr>
          </a:p>
        </p:txBody>
      </p:sp>
      <p:pic>
        <p:nvPicPr>
          <p:cNvPr id="15" name="Picture 14" descr="skl_logo-dark_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0" y="152400"/>
            <a:ext cx="1162498" cy="108585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886200" y="6324600"/>
            <a:ext cx="58674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            Copyright </a:t>
            </a:r>
            <a:r>
              <a:rPr lang="en-US" sz="15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©</a:t>
            </a:r>
            <a:r>
              <a:rPr lang="en-US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webieon technologies Pvt.Ltd</a:t>
            </a:r>
            <a:endParaRPr lang="en-US" sz="1500" dirty="0"/>
          </a:p>
        </p:txBody>
      </p:sp>
      <p:pic>
        <p:nvPicPr>
          <p:cNvPr id="18" name="Picture 17" descr="stock-vector-back-to-school-background-10679612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0"/>
            <a:ext cx="7772400" cy="68580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743200" y="320040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200" b="1" dirty="0">
              <a:latin typeface="Adobe Hebrew" pitchFamily="18" charset="-79"/>
              <a:cs typeface="Adobe Hebrew" pitchFamily="18" charset="-79"/>
            </a:endParaRPr>
          </a:p>
        </p:txBody>
      </p:sp>
      <p:pic>
        <p:nvPicPr>
          <p:cNvPr id="13" name="Picture 12" descr="flash-web-background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5000" y="4953000"/>
            <a:ext cx="7058025" cy="1905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52600" y="685800"/>
            <a:ext cx="18473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500" dirty="0" smtClean="0">
              <a:solidFill>
                <a:srgbClr val="002060"/>
              </a:solidFill>
              <a:latin typeface="Century" pitchFamily="18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28800" y="990600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lang="en-IN" dirty="0"/>
              <a:t> </a:t>
            </a: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676400" y="3754382"/>
            <a:ext cx="6477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52600" y="381000"/>
            <a:ext cx="24032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500" dirty="0" smtClean="0">
                <a:solidFill>
                  <a:schemeClr val="accent1">
                    <a:lumMod val="50000"/>
                  </a:schemeClr>
                </a:solidFill>
              </a:rPr>
              <a:t>Student Login</a:t>
            </a:r>
            <a:r>
              <a:rPr lang="en-IN" sz="2800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57400" y="1066800"/>
            <a:ext cx="6248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500" dirty="0"/>
              <a:t>Student can view his/her attendance, marks, homework, tutorial, feedback and exam schedule etc….</a:t>
            </a:r>
            <a:endParaRPr lang="en-US" sz="1500" dirty="0"/>
          </a:p>
        </p:txBody>
      </p:sp>
      <p:pic>
        <p:nvPicPr>
          <p:cNvPr id="19" name="Picture 18" descr="tch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52600" y="1905000"/>
            <a:ext cx="7090664" cy="3758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362200" y="3352800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600" b="1" dirty="0">
              <a:latin typeface="Adobe Hebrew" pitchFamily="18" charset="-79"/>
              <a:cs typeface="Adobe Hebrew" pitchFamily="18" charset="-79"/>
            </a:endParaRPr>
          </a:p>
        </p:txBody>
      </p:sp>
      <p:pic>
        <p:nvPicPr>
          <p:cNvPr id="15" name="Picture 14" descr="skl_logo-dark_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0" y="152400"/>
            <a:ext cx="1162498" cy="108585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886200" y="6324600"/>
            <a:ext cx="58674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            Copyright </a:t>
            </a:r>
            <a:r>
              <a:rPr lang="en-US" sz="15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©</a:t>
            </a:r>
            <a:r>
              <a:rPr lang="en-US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webieon technologies Pvt.Ltd</a:t>
            </a:r>
            <a:endParaRPr lang="en-US" sz="1500" dirty="0"/>
          </a:p>
        </p:txBody>
      </p:sp>
      <p:pic>
        <p:nvPicPr>
          <p:cNvPr id="18" name="Picture 17" descr="stock-vector-back-to-school-background-10679612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0"/>
            <a:ext cx="7772400" cy="68580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743200" y="320040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200" b="1" dirty="0"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0600" y="914400"/>
            <a:ext cx="75438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entury" pitchFamily="18" charset="0"/>
                <a:cs typeface="Calibri" pitchFamily="34" charset="0"/>
              </a:rPr>
              <a:t>About Us</a:t>
            </a:r>
          </a:p>
          <a:p>
            <a:r>
              <a:rPr lang="en-US" sz="1600" dirty="0" smtClean="0">
                <a:latin typeface="Century" pitchFamily="18" charset="0"/>
                <a:cs typeface="Calibri" pitchFamily="34" charset="0"/>
              </a:rPr>
              <a:t>                Webieon Technologies Pvt. Ltd, a diversified technology company, is committed to providing the highest quality services and outsourced software product and applications development services to the global IT industry. We understand that, as a business owner, you need solutions that are proven to work and investing in exceptional people and ideas both our own, and that of our customers</a:t>
            </a:r>
          </a:p>
          <a:p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Century" pitchFamily="18" charset="0"/>
                <a:cs typeface="Calibri" pitchFamily="34" charset="0"/>
              </a:rPr>
              <a:t>Vision</a:t>
            </a:r>
          </a:p>
          <a:p>
            <a:r>
              <a:rPr lang="en-US" sz="1600" dirty="0" smtClean="0">
                <a:latin typeface="Century" pitchFamily="18" charset="0"/>
                <a:cs typeface="Calibri" pitchFamily="34" charset="0"/>
              </a:rPr>
              <a:t>            To be the leading provider of high end, best of breed product engineering life cycle solutions to the global software development and IT industry.</a:t>
            </a:r>
          </a:p>
          <a:p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Century" pitchFamily="18" charset="0"/>
                <a:cs typeface="Calibri" pitchFamily="34" charset="0"/>
              </a:rPr>
              <a:t>Mission Statement</a:t>
            </a:r>
          </a:p>
          <a:p>
            <a:r>
              <a:rPr lang="en-US" sz="1600" dirty="0" smtClean="0">
                <a:latin typeface="Century" pitchFamily="18" charset="0"/>
                <a:cs typeface="Calibri" pitchFamily="34" charset="0"/>
              </a:rPr>
              <a:t>To achieve our objective in an environment that fosters honesty, fairness and integrity and a single minded focus on the success of our customers.</a:t>
            </a:r>
          </a:p>
        </p:txBody>
      </p:sp>
      <p:pic>
        <p:nvPicPr>
          <p:cNvPr id="13" name="Picture 12" descr="flash-web-background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5000" y="4953000"/>
            <a:ext cx="7058025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362200" y="3352800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600" b="1" dirty="0">
              <a:latin typeface="Adobe Hebrew" pitchFamily="18" charset="-79"/>
              <a:cs typeface="Adobe Hebrew" pitchFamily="18" charset="-79"/>
            </a:endParaRPr>
          </a:p>
        </p:txBody>
      </p:sp>
      <p:pic>
        <p:nvPicPr>
          <p:cNvPr id="15" name="Picture 14" descr="skl_logo-dark_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0" y="152400"/>
            <a:ext cx="1162498" cy="108585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886200" y="6324600"/>
            <a:ext cx="58674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            Copyright </a:t>
            </a:r>
            <a:r>
              <a:rPr lang="en-US" sz="15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©</a:t>
            </a:r>
            <a:r>
              <a:rPr lang="en-US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webieon technologies Pvt.Ltd</a:t>
            </a:r>
            <a:endParaRPr lang="en-US" sz="1500" dirty="0"/>
          </a:p>
        </p:txBody>
      </p:sp>
      <p:pic>
        <p:nvPicPr>
          <p:cNvPr id="18" name="Picture 17" descr="stock-vector-back-to-school-background-10679612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0"/>
            <a:ext cx="7772400" cy="68580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743200" y="320040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200" b="1" dirty="0">
              <a:latin typeface="Adobe Hebrew" pitchFamily="18" charset="-79"/>
              <a:cs typeface="Adobe Hebrew" pitchFamily="18" charset="-79"/>
            </a:endParaRPr>
          </a:p>
        </p:txBody>
      </p:sp>
      <p:pic>
        <p:nvPicPr>
          <p:cNvPr id="13" name="Picture 12" descr="flash-web-background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5000" y="4953000"/>
            <a:ext cx="7058025" cy="1905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52600" y="685800"/>
            <a:ext cx="18473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500" dirty="0" smtClean="0">
              <a:solidFill>
                <a:srgbClr val="002060"/>
              </a:solidFill>
              <a:latin typeface="Century" pitchFamily="18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28800" y="990600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lang="en-IN" dirty="0"/>
              <a:t> </a:t>
            </a: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676400" y="3754382"/>
            <a:ext cx="6477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52600" y="381000"/>
            <a:ext cx="22413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dirty="0" smtClean="0">
                <a:solidFill>
                  <a:schemeClr val="accent1">
                    <a:lumMod val="50000"/>
                  </a:schemeClr>
                </a:solidFill>
              </a:rPr>
              <a:t>Advantages: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28800" y="990600"/>
            <a:ext cx="114486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</a:rPr>
              <a:t>School :</a:t>
            </a:r>
            <a:endParaRPr lang="en-US" sz="2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447800" y="1447800"/>
            <a:ext cx="7479933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Calibri" pitchFamily="34" charset="0"/>
                <a:cs typeface="Arial" pitchFamily="34" charset="0"/>
              </a:rPr>
              <a:t> The school can maintain a thorough database of every student in the school.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Calibri" pitchFamily="34" charset="0"/>
                <a:cs typeface="Arial" pitchFamily="34" charset="0"/>
              </a:rPr>
              <a:t> This will give an instance access to any information as soon as it is needed.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Calibri" pitchFamily="34" charset="0"/>
                <a:cs typeface="Arial" pitchFamily="34" charset="0"/>
              </a:rPr>
              <a:t> It helps regularly to keep in touch with the parents about their child's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Calibri" pitchFamily="34" charset="0"/>
                <a:cs typeface="Arial" pitchFamily="34" charset="0"/>
              </a:rPr>
              <a:t> exam results, special functions, Holidays, attendance &amp; his overall performance.  </a:t>
            </a: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28800" y="3276600"/>
            <a:ext cx="118814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</a:rPr>
              <a:t>Parent :</a:t>
            </a:r>
            <a:endParaRPr lang="en-US" sz="2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1371600" y="3657600"/>
            <a:ext cx="743665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 Every parent is given a login id so that they can view their child's result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 and overall performance.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Parents will regularly get the details about Parents Meeting, Results,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Cultural function, fee, excursion &amp; special events etc... as soon as it is announced.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 The parent will get to know about their child's absence to the class.</a:t>
            </a: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71600" y="5486400"/>
            <a:ext cx="6858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1500" dirty="0" smtClean="0">
                <a:latin typeface="Century" pitchFamily="18" charset="0"/>
                <a:ea typeface="Times New Roman" pitchFamily="18" charset="0"/>
                <a:cs typeface="Arial" pitchFamily="34" charset="0"/>
              </a:rPr>
              <a:t> If parents require any detailed information about there child,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1500" dirty="0" smtClean="0">
                <a:latin typeface="Century" pitchFamily="18" charset="0"/>
                <a:ea typeface="Times New Roman" pitchFamily="18" charset="0"/>
                <a:cs typeface="Arial" pitchFamily="34" charset="0"/>
              </a:rPr>
              <a:t>they can place a request through mobile or email and will be same.</a:t>
            </a:r>
            <a:endParaRPr lang="en-US" sz="1500" dirty="0" smtClean="0">
              <a:latin typeface="Century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362200" y="3352800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600" b="1" dirty="0">
              <a:latin typeface="Adobe Hebrew" pitchFamily="18" charset="-79"/>
              <a:cs typeface="Adobe Hebrew" pitchFamily="18" charset="-79"/>
            </a:endParaRPr>
          </a:p>
        </p:txBody>
      </p:sp>
      <p:pic>
        <p:nvPicPr>
          <p:cNvPr id="15" name="Picture 14" descr="skl_logo-dark_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0" y="152400"/>
            <a:ext cx="1162498" cy="108585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886200" y="6324600"/>
            <a:ext cx="58674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            Copyright </a:t>
            </a:r>
            <a:r>
              <a:rPr lang="en-US" sz="15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©</a:t>
            </a:r>
            <a:r>
              <a:rPr lang="en-US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webieon technologies Pvt.Ltd</a:t>
            </a:r>
            <a:endParaRPr lang="en-US" sz="1500" dirty="0"/>
          </a:p>
        </p:txBody>
      </p:sp>
      <p:pic>
        <p:nvPicPr>
          <p:cNvPr id="18" name="Picture 17" descr="stock-vector-back-to-school-background-10679612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0"/>
            <a:ext cx="7772400" cy="68580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743200" y="320040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200" b="1" dirty="0">
              <a:latin typeface="Adobe Hebrew" pitchFamily="18" charset="-79"/>
              <a:cs typeface="Adobe Hebrew" pitchFamily="18" charset="-79"/>
            </a:endParaRPr>
          </a:p>
        </p:txBody>
      </p:sp>
      <p:pic>
        <p:nvPicPr>
          <p:cNvPr id="13" name="Picture 12" descr="flash-web-background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5000" y="4953000"/>
            <a:ext cx="7058025" cy="1905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52600" y="685800"/>
            <a:ext cx="18473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500" dirty="0" smtClean="0">
              <a:solidFill>
                <a:srgbClr val="002060"/>
              </a:solidFill>
              <a:latin typeface="Century" pitchFamily="18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28800" y="990600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lang="en-IN" dirty="0"/>
              <a:t> </a:t>
            </a: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676400" y="3754382"/>
            <a:ext cx="6477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52600" y="381000"/>
            <a:ext cx="22413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dirty="0" smtClean="0">
                <a:solidFill>
                  <a:schemeClr val="accent1">
                    <a:lumMod val="50000"/>
                  </a:schemeClr>
                </a:solidFill>
              </a:rPr>
              <a:t>Advantages: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28800" y="990600"/>
            <a:ext cx="12570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</a:rPr>
              <a:t>Student:</a:t>
            </a:r>
            <a:endParaRPr lang="en-US" sz="2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71600" y="5486400"/>
            <a:ext cx="6858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1500" dirty="0" smtClean="0">
                <a:latin typeface="Century" pitchFamily="18" charset="0"/>
                <a:ea typeface="Times New Roman" pitchFamily="18" charset="0"/>
                <a:cs typeface="Arial" pitchFamily="34" charset="0"/>
              </a:rPr>
              <a:t> </a:t>
            </a:r>
            <a:endParaRPr lang="en-US" sz="1500" dirty="0" smtClean="0">
              <a:latin typeface="Century" pitchFamily="18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33600" y="1524000"/>
            <a:ext cx="63246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IN" sz="1500" dirty="0" smtClean="0"/>
              <a:t> Students can view all there results, exam schedule, homework, tutorials etc…. </a:t>
            </a:r>
          </a:p>
          <a:p>
            <a:pPr lvl="0"/>
            <a:endParaRPr lang="en-US" sz="1500" dirty="0" smtClean="0"/>
          </a:p>
          <a:p>
            <a:pPr lvl="0">
              <a:buFont typeface="Wingdings" pitchFamily="2" charset="2"/>
              <a:buChar char="Ø"/>
            </a:pPr>
            <a:r>
              <a:rPr lang="en-IN" sz="1500" dirty="0" smtClean="0"/>
              <a:t>They can get the intimation about special events like sports, Holiday, cultural events &amp; excursion as soon as it is announced.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362200" y="3352800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600" b="1" dirty="0">
              <a:latin typeface="Adobe Hebrew" pitchFamily="18" charset="-79"/>
              <a:cs typeface="Adobe Hebrew" pitchFamily="18" charset="-79"/>
            </a:endParaRPr>
          </a:p>
        </p:txBody>
      </p:sp>
      <p:pic>
        <p:nvPicPr>
          <p:cNvPr id="15" name="Picture 14" descr="skl_logo-dark_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0" y="152400"/>
            <a:ext cx="1162498" cy="108585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886200" y="6324600"/>
            <a:ext cx="58674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            Copyright </a:t>
            </a:r>
            <a:r>
              <a:rPr lang="en-US" sz="15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©</a:t>
            </a:r>
            <a:r>
              <a:rPr lang="en-US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webieon technologies Pvt.Ltd</a:t>
            </a:r>
            <a:endParaRPr lang="en-US" sz="1500" dirty="0"/>
          </a:p>
        </p:txBody>
      </p:sp>
      <p:pic>
        <p:nvPicPr>
          <p:cNvPr id="18" name="Picture 17" descr="stock-vector-back-to-school-background-10679612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0"/>
            <a:ext cx="7772400" cy="68580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743200" y="320040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200" b="1" dirty="0">
              <a:latin typeface="Adobe Hebrew" pitchFamily="18" charset="-79"/>
              <a:cs typeface="Adobe Hebrew" pitchFamily="18" charset="-79"/>
            </a:endParaRPr>
          </a:p>
        </p:txBody>
      </p:sp>
      <p:pic>
        <p:nvPicPr>
          <p:cNvPr id="13" name="Picture 12" descr="flash-web-background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5000" y="4953000"/>
            <a:ext cx="7058025" cy="1905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52600" y="685800"/>
            <a:ext cx="18473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500" dirty="0" smtClean="0">
              <a:solidFill>
                <a:srgbClr val="002060"/>
              </a:solidFill>
              <a:latin typeface="Century" pitchFamily="18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28800" y="990600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lang="en-IN" dirty="0"/>
              <a:t> </a:t>
            </a: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676400" y="3754382"/>
            <a:ext cx="6477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76400" y="2514600"/>
            <a:ext cx="60837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chemeClr val="accent1">
                    <a:lumMod val="50000"/>
                  </a:schemeClr>
                </a:solidFill>
              </a:rPr>
              <a:t>THANK YOU</a:t>
            </a:r>
            <a:endParaRPr lang="en-US" sz="7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362200" y="3352800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600" b="1" dirty="0">
              <a:latin typeface="Adobe Hebrew" pitchFamily="18" charset="-79"/>
              <a:cs typeface="Adobe Hebrew" pitchFamily="18" charset="-79"/>
            </a:endParaRPr>
          </a:p>
        </p:txBody>
      </p:sp>
      <p:pic>
        <p:nvPicPr>
          <p:cNvPr id="15" name="Picture 14" descr="skl_logo-dark_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0" y="152400"/>
            <a:ext cx="1162498" cy="108585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886200" y="6324600"/>
            <a:ext cx="58674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            Copyright </a:t>
            </a:r>
            <a:r>
              <a:rPr lang="en-US" sz="15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©</a:t>
            </a:r>
            <a:r>
              <a:rPr lang="en-US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webieon technologies Pvt.Ltd</a:t>
            </a:r>
            <a:endParaRPr lang="en-US" sz="1500" dirty="0"/>
          </a:p>
        </p:txBody>
      </p:sp>
      <p:pic>
        <p:nvPicPr>
          <p:cNvPr id="18" name="Picture 17" descr="stock-vector-back-to-school-background-10679612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0"/>
            <a:ext cx="7772400" cy="68580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743200" y="320040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200" b="1" dirty="0">
              <a:latin typeface="Adobe Hebrew" pitchFamily="18" charset="-79"/>
              <a:cs typeface="Adobe Hebrew" pitchFamily="18" charset="-79"/>
            </a:endParaRPr>
          </a:p>
        </p:txBody>
      </p:sp>
      <p:pic>
        <p:nvPicPr>
          <p:cNvPr id="13" name="Picture 12" descr="flash-web-background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5000" y="4953000"/>
            <a:ext cx="7058025" cy="1905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19200" y="381000"/>
            <a:ext cx="193149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500" b="1" u="sng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Introduction:</a:t>
            </a:r>
            <a:endParaRPr lang="en-US" sz="25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28800" y="914400"/>
            <a:ext cx="77724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lang="en-IN" sz="1300" dirty="0"/>
              <a:t> This </a:t>
            </a:r>
            <a:r>
              <a:rPr lang="en-IN" sz="1300" dirty="0" smtClean="0"/>
              <a:t>Application </a:t>
            </a:r>
            <a:r>
              <a:rPr lang="en-IN" sz="1300" dirty="0"/>
              <a:t>describes School Management System, </a:t>
            </a:r>
            <a:endParaRPr lang="en-IN" sz="13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N" sz="1300" dirty="0" smtClean="0"/>
              <a:t>which </a:t>
            </a:r>
            <a:r>
              <a:rPr lang="en-IN" sz="1300" dirty="0"/>
              <a:t>automates administrates tasks of management for smooth </a:t>
            </a:r>
            <a:endParaRPr lang="en-IN" sz="13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N" sz="1300" dirty="0" smtClean="0"/>
              <a:t>running </a:t>
            </a:r>
            <a:r>
              <a:rPr lang="en-IN" sz="1300" dirty="0"/>
              <a:t>their day today activities and provides accurate information </a:t>
            </a:r>
            <a:endParaRPr lang="en-IN" sz="13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N" sz="1300" dirty="0" smtClean="0"/>
              <a:t>as </a:t>
            </a:r>
            <a:r>
              <a:rPr lang="en-IN" sz="1300" dirty="0"/>
              <a:t>required.</a:t>
            </a: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57400" y="1828800"/>
            <a:ext cx="39453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This application covers the following features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33600" y="2209800"/>
            <a:ext cx="227337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q"/>
            </a:pPr>
            <a:r>
              <a:rPr lang="en-US" sz="1400" dirty="0" smtClean="0"/>
              <a:t>Admin / Principal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590800" y="2304365"/>
            <a:ext cx="449580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Staff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en-US" sz="1400" dirty="0" smtClean="0">
                <a:latin typeface="Century" pitchFamily="18" charset="0"/>
                <a:ea typeface="Calibri" pitchFamily="34" charset="0"/>
                <a:cs typeface="Times New Roman" pitchFamily="18" charset="0"/>
              </a:rPr>
              <a:t>Student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Attendance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Class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Academic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Subjects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Exams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Questions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Notice Board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Bulk Upload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SMS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Feed Back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Finance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Fees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Assets or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inventory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362200" y="3352800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600" b="1" dirty="0">
              <a:latin typeface="Adobe Hebrew" pitchFamily="18" charset="-79"/>
              <a:cs typeface="Adobe Hebrew" pitchFamily="18" charset="-79"/>
            </a:endParaRPr>
          </a:p>
        </p:txBody>
      </p:sp>
      <p:pic>
        <p:nvPicPr>
          <p:cNvPr id="15" name="Picture 14" descr="skl_logo-dark_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0" y="152400"/>
            <a:ext cx="1162498" cy="108585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886200" y="6324600"/>
            <a:ext cx="58674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            Copyright </a:t>
            </a:r>
            <a:r>
              <a:rPr lang="en-US" sz="15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©</a:t>
            </a:r>
            <a:r>
              <a:rPr lang="en-US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webieon technologies Pvt.Ltd</a:t>
            </a:r>
            <a:endParaRPr lang="en-US" sz="1500" dirty="0"/>
          </a:p>
        </p:txBody>
      </p:sp>
      <p:pic>
        <p:nvPicPr>
          <p:cNvPr id="18" name="Picture 17" descr="stock-vector-back-to-school-background-10679612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0"/>
            <a:ext cx="7772400" cy="68580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743200" y="320040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200" b="1" dirty="0">
              <a:latin typeface="Adobe Hebrew" pitchFamily="18" charset="-79"/>
              <a:cs typeface="Adobe Hebrew" pitchFamily="18" charset="-79"/>
            </a:endParaRPr>
          </a:p>
        </p:txBody>
      </p:sp>
      <p:pic>
        <p:nvPicPr>
          <p:cNvPr id="13" name="Picture 12" descr="flash-web-background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5000" y="4953000"/>
            <a:ext cx="7058025" cy="1905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71600" y="609600"/>
            <a:ext cx="58674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Century" pitchFamily="18" charset="0"/>
                <a:cs typeface="Arial" pitchFamily="34" charset="0"/>
              </a:rPr>
              <a:t> ADMIN / PRINCIPAL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28800" y="990600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lang="en-IN" dirty="0"/>
              <a:t> </a:t>
            </a: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38400" y="25908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 smtClean="0"/>
          </a:p>
        </p:txBody>
      </p:sp>
      <p:sp>
        <p:nvSpPr>
          <p:cNvPr id="19" name="Rectangle 18"/>
          <p:cNvSpPr/>
          <p:nvPr/>
        </p:nvSpPr>
        <p:spPr>
          <a:xfrm>
            <a:off x="1143000" y="1828800"/>
            <a:ext cx="76962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IN" sz="1500" dirty="0" smtClean="0"/>
              <a:t> This Login is be maintained by school admin/Principal who has all privilege of data access. Create, modify and delete of data can be done only by using admin/principal login.</a:t>
            </a:r>
            <a:endParaRPr lang="en-US" sz="1500" dirty="0" smtClean="0"/>
          </a:p>
          <a:p>
            <a:pPr lvl="0"/>
            <a:endParaRPr lang="en-IN" dirty="0" smtClean="0"/>
          </a:p>
          <a:p>
            <a:pPr lvl="0">
              <a:buFont typeface="Wingdings" pitchFamily="2" charset="2"/>
              <a:buChar char="Ø"/>
            </a:pPr>
            <a:r>
              <a:rPr lang="en-IN" dirty="0" smtClean="0"/>
              <a:t> </a:t>
            </a:r>
            <a:r>
              <a:rPr lang="en-IN" sz="1500" dirty="0" smtClean="0"/>
              <a:t>Creating class names, subjects, students, staff, exam schedule etc…</a:t>
            </a:r>
            <a:endParaRPr lang="en-US" sz="1500" dirty="0" smtClean="0"/>
          </a:p>
          <a:p>
            <a:endParaRPr lang="en-IN" dirty="0" smtClean="0"/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 </a:t>
            </a:r>
            <a:r>
              <a:rPr lang="en-IN" sz="1500" dirty="0" smtClean="0"/>
              <a:t>Admin/Principal has rights to assign Class Teacher to the respective class.</a:t>
            </a:r>
            <a:endParaRPr lang="en-US" sz="1500" dirty="0" smtClean="0"/>
          </a:p>
          <a:p>
            <a:pPr lvl="0"/>
            <a:endParaRPr lang="en-IN" sz="1500" dirty="0" smtClean="0"/>
          </a:p>
          <a:p>
            <a:pPr>
              <a:buFont typeface="Wingdings" pitchFamily="2" charset="2"/>
              <a:buChar char="Ø"/>
            </a:pPr>
            <a:r>
              <a:rPr lang="en-IN" sz="1500" dirty="0" smtClean="0"/>
              <a:t> Overall organization reports can view by admin/Principal like student attendance, student marks, by using search criteria like by class vice, fee details, details etc.</a:t>
            </a:r>
            <a:endParaRPr lang="en-US" sz="1500" dirty="0" smtClean="0"/>
          </a:p>
          <a:p>
            <a:pPr>
              <a:buFont typeface="Wingdings" pitchFamily="2" charset="2"/>
              <a:buChar char="Ø"/>
            </a:pPr>
            <a:endParaRPr lang="en-US" sz="1500" dirty="0" smtClean="0"/>
          </a:p>
          <a:p>
            <a:pPr>
              <a:buFont typeface="Wingdings" pitchFamily="2" charset="2"/>
              <a:buChar char="Ø"/>
            </a:pPr>
            <a:r>
              <a:rPr lang="en-IN" sz="1500" dirty="0" smtClean="0"/>
              <a:t> Admin/Principal can view the feedback message </a:t>
            </a:r>
            <a:r>
              <a:rPr lang="en-IN" sz="1500" dirty="0" err="1" smtClean="0"/>
              <a:t>sended</a:t>
            </a:r>
            <a:r>
              <a:rPr lang="en-IN" sz="1500" dirty="0" smtClean="0"/>
              <a:t> by teacher/parent/student.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362200" y="3352800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600" b="1" dirty="0">
              <a:latin typeface="Adobe Hebrew" pitchFamily="18" charset="-79"/>
              <a:cs typeface="Adobe Hebrew" pitchFamily="18" charset="-79"/>
            </a:endParaRPr>
          </a:p>
        </p:txBody>
      </p:sp>
      <p:pic>
        <p:nvPicPr>
          <p:cNvPr id="15" name="Picture 14" descr="skl_logo-dark_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0" y="152400"/>
            <a:ext cx="1162498" cy="108585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886200" y="6324600"/>
            <a:ext cx="58674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            Copyright </a:t>
            </a:r>
            <a:r>
              <a:rPr lang="en-US" sz="15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©</a:t>
            </a:r>
            <a:r>
              <a:rPr lang="en-US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webieon technologies Pvt.Ltd</a:t>
            </a:r>
            <a:endParaRPr lang="en-US" sz="1500" dirty="0"/>
          </a:p>
        </p:txBody>
      </p:sp>
      <p:pic>
        <p:nvPicPr>
          <p:cNvPr id="18" name="Picture 17" descr="stock-vector-back-to-school-background-10679612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0"/>
            <a:ext cx="7772400" cy="68580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743200" y="320040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200" b="1" dirty="0">
              <a:latin typeface="Adobe Hebrew" pitchFamily="18" charset="-79"/>
              <a:cs typeface="Adobe Hebrew" pitchFamily="18" charset="-79"/>
            </a:endParaRPr>
          </a:p>
        </p:txBody>
      </p:sp>
      <p:pic>
        <p:nvPicPr>
          <p:cNvPr id="13" name="Picture 12" descr="flash-web-background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5000" y="4953000"/>
            <a:ext cx="7058025" cy="1905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19200" y="381000"/>
            <a:ext cx="361432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Century" pitchFamily="18" charset="0"/>
                <a:cs typeface="Arial" pitchFamily="34" charset="0"/>
              </a:rPr>
              <a:t> ADMIN / PRINCIPAL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28800" y="990600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lang="en-IN" dirty="0"/>
              <a:t> </a:t>
            </a: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38400" y="25908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 smtClean="0"/>
          </a:p>
        </p:txBody>
      </p:sp>
      <p:sp>
        <p:nvSpPr>
          <p:cNvPr id="19" name="Rectangle 18"/>
          <p:cNvSpPr/>
          <p:nvPr/>
        </p:nvSpPr>
        <p:spPr>
          <a:xfrm>
            <a:off x="1295400" y="1219200"/>
            <a:ext cx="7696200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pPr lvl="0">
              <a:buFont typeface="Wingdings" pitchFamily="2" charset="2"/>
              <a:buChar char="Ø"/>
            </a:pPr>
            <a:r>
              <a:rPr lang="en-IN" dirty="0" smtClean="0"/>
              <a:t> </a:t>
            </a:r>
            <a:r>
              <a:rPr lang="en-IN" sz="1500" dirty="0" smtClean="0"/>
              <a:t>Admin/Principal can add/edit/delete the tutorials.</a:t>
            </a:r>
          </a:p>
          <a:p>
            <a:pPr lvl="0">
              <a:buFont typeface="Wingdings" pitchFamily="2" charset="2"/>
              <a:buChar char="Ø"/>
            </a:pPr>
            <a:endParaRPr lang="en-US" dirty="0" smtClean="0"/>
          </a:p>
          <a:p>
            <a:pPr lvl="0">
              <a:buFont typeface="Wingdings" pitchFamily="2" charset="2"/>
              <a:buChar char="Ø"/>
            </a:pPr>
            <a:r>
              <a:rPr lang="en-IN" dirty="0" smtClean="0"/>
              <a:t> </a:t>
            </a:r>
            <a:r>
              <a:rPr lang="en-IN" sz="1500" dirty="0" smtClean="0"/>
              <a:t>Admin/Principal has rights to promote the students from one class to another class</a:t>
            </a:r>
          </a:p>
          <a:p>
            <a:pPr lvl="0">
              <a:buFont typeface="Wingdings" pitchFamily="2" charset="2"/>
              <a:buChar char="Ø"/>
            </a:pPr>
            <a:endParaRPr lang="en-IN" dirty="0" smtClean="0"/>
          </a:p>
          <a:p>
            <a:pPr lvl="0"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sz="1500" dirty="0" smtClean="0"/>
              <a:t>Admin/Principal Can Add the Question papers, Edit &amp; Generate.</a:t>
            </a:r>
          </a:p>
          <a:p>
            <a:pPr lvl="0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371600" y="3657600"/>
            <a:ext cx="643695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 An SMS will be sent to the parents when the results are announced.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endParaRPr lang="en-US" sz="1500" dirty="0" smtClean="0">
              <a:latin typeface="Century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362200" y="3352800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600" b="1" dirty="0">
              <a:latin typeface="Adobe Hebrew" pitchFamily="18" charset="-79"/>
              <a:cs typeface="Adobe Hebrew" pitchFamily="18" charset="-79"/>
            </a:endParaRPr>
          </a:p>
        </p:txBody>
      </p:sp>
      <p:pic>
        <p:nvPicPr>
          <p:cNvPr id="15" name="Picture 14" descr="skl_logo-dark_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0" y="152400"/>
            <a:ext cx="1162498" cy="108585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886200" y="6324600"/>
            <a:ext cx="58674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            Copyright </a:t>
            </a:r>
            <a:r>
              <a:rPr lang="en-US" sz="15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©</a:t>
            </a:r>
            <a:r>
              <a:rPr lang="en-US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webieon technologies Pvt.Ltd</a:t>
            </a:r>
            <a:endParaRPr lang="en-US" sz="1500" dirty="0"/>
          </a:p>
        </p:txBody>
      </p:sp>
      <p:pic>
        <p:nvPicPr>
          <p:cNvPr id="18" name="Picture 17" descr="stock-vector-back-to-school-background-10679612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0"/>
            <a:ext cx="7772400" cy="68580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743200" y="320040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200" b="1" dirty="0">
              <a:latin typeface="Adobe Hebrew" pitchFamily="18" charset="-79"/>
              <a:cs typeface="Adobe Hebrew" pitchFamily="18" charset="-79"/>
            </a:endParaRPr>
          </a:p>
        </p:txBody>
      </p:sp>
      <p:pic>
        <p:nvPicPr>
          <p:cNvPr id="13" name="Picture 12" descr="flash-web-background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5000" y="4953000"/>
            <a:ext cx="7058025" cy="1905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52600" y="685800"/>
            <a:ext cx="3066160" cy="14927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entury" pitchFamily="18" charset="0"/>
                <a:cs typeface="Arial" pitchFamily="34" charset="0"/>
              </a:rPr>
              <a:t>STAFF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500" dirty="0" smtClean="0">
              <a:latin typeface="Century" pitchFamily="18" charset="0"/>
              <a:cs typeface="Arial" pitchFamily="34" charset="0"/>
            </a:endParaRP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endParaRPr lang="en-US" sz="2100" dirty="0" smtClean="0">
              <a:latin typeface="Century" pitchFamily="18" charset="0"/>
              <a:cs typeface="Arial" pitchFamily="34" charset="0"/>
            </a:endParaRP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  <a:latin typeface="Century" pitchFamily="18" charset="0"/>
                <a:cs typeface="Arial" pitchFamily="34" charset="0"/>
              </a:rPr>
              <a:t>Class Teacher  :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28800" y="990600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lang="en-IN" dirty="0"/>
              <a:t> </a:t>
            </a: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828800" y="2238718"/>
            <a:ext cx="64770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 If the teaching staff is class teacher then he/she can add the attendance and can add/edit the marks of</a:t>
            </a:r>
            <a:r>
              <a:rPr kumimoji="0" lang="en-US" sz="15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 all 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the subjects of their particular class.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sz="1500" dirty="0" smtClean="0">
              <a:latin typeface="Century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entury" pitchFamily="18" charset="0"/>
                <a:cs typeface="Arial" pitchFamily="34" charset="0"/>
              </a:rPr>
              <a:t>Teaching Staff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 Teaching-Staff can view the attendance for all the classes which he/she goes.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Staff Can view the marks of all the students which he/she goes but he can’t edit all the subject marks he can only edit his/her particular subject marks.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sz="1500" dirty="0" smtClean="0">
              <a:latin typeface="Century" pitchFamily="18" charset="0"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sz="1500" dirty="0" smtClean="0">
                <a:latin typeface="Century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taff can see the Events &amp; Holidays.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1500" dirty="0" smtClean="0">
              <a:latin typeface="Century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500" dirty="0" smtClean="0">
                <a:latin typeface="Century" pitchFamily="18" charset="0"/>
                <a:cs typeface="Times New Roman" pitchFamily="18" charset="0"/>
              </a:rPr>
              <a:t>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09800" y="1066800"/>
            <a:ext cx="58674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500" dirty="0" smtClean="0"/>
              <a:t>In School there will be different types of staff like Principal/ Headmaster, Class Teacher, Teaching staff and Non-Teaching staff.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362200" y="3352800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600" b="1" dirty="0">
              <a:latin typeface="Adobe Hebrew" pitchFamily="18" charset="-79"/>
              <a:cs typeface="Adobe Hebrew" pitchFamily="18" charset="-79"/>
            </a:endParaRPr>
          </a:p>
        </p:txBody>
      </p:sp>
      <p:pic>
        <p:nvPicPr>
          <p:cNvPr id="15" name="Picture 14" descr="skl_logo-dark_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0" y="152400"/>
            <a:ext cx="1162498" cy="108585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886200" y="6324600"/>
            <a:ext cx="58674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            Copyright </a:t>
            </a:r>
            <a:r>
              <a:rPr lang="en-US" sz="15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©</a:t>
            </a:r>
            <a:r>
              <a:rPr lang="en-US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webieon technologies Pvt.Ltd</a:t>
            </a:r>
            <a:endParaRPr lang="en-US" sz="1500" dirty="0"/>
          </a:p>
        </p:txBody>
      </p:sp>
      <p:pic>
        <p:nvPicPr>
          <p:cNvPr id="18" name="Picture 17" descr="stock-vector-back-to-school-background-10679612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0"/>
            <a:ext cx="7772400" cy="68580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743200" y="320040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200" b="1" dirty="0">
              <a:latin typeface="Adobe Hebrew" pitchFamily="18" charset="-79"/>
              <a:cs typeface="Adobe Hebrew" pitchFamily="18" charset="-79"/>
            </a:endParaRPr>
          </a:p>
        </p:txBody>
      </p:sp>
      <p:pic>
        <p:nvPicPr>
          <p:cNvPr id="13" name="Picture 12" descr="flash-web-background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5000" y="4953000"/>
            <a:ext cx="7058025" cy="1905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52600" y="685800"/>
            <a:ext cx="344222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Century" pitchFamily="18" charset="0"/>
                <a:cs typeface="Arial" pitchFamily="34" charset="0"/>
              </a:rPr>
              <a:t>STUDENT / PARENT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28800" y="990600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lang="en-IN" dirty="0"/>
              <a:t> </a:t>
            </a: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676400" y="762000"/>
            <a:ext cx="6477000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en-IN" sz="1600" dirty="0" smtClean="0"/>
              <a:t> </a:t>
            </a:r>
            <a:r>
              <a:rPr lang="en-IN" sz="1500" dirty="0" smtClean="0"/>
              <a:t>Student </a:t>
            </a:r>
            <a:r>
              <a:rPr lang="en-IN" sz="1500" dirty="0"/>
              <a:t>user id and password are given to their respective parents where they can see their Childers performance and attitude and remarks given by their class teacher and examination schedule</a:t>
            </a:r>
            <a:r>
              <a:rPr lang="en-IN" sz="1500" dirty="0" smtClean="0"/>
              <a:t>.</a:t>
            </a:r>
          </a:p>
          <a:p>
            <a:pPr lvl="0">
              <a:buFont typeface="Wingdings" pitchFamily="2" charset="2"/>
              <a:buChar char="Ø"/>
            </a:pPr>
            <a:endParaRPr lang="en-IN" sz="1500" dirty="0"/>
          </a:p>
          <a:p>
            <a:pPr>
              <a:buFont typeface="Wingdings" pitchFamily="2" charset="2"/>
              <a:buChar char="Ø"/>
            </a:pPr>
            <a:r>
              <a:rPr lang="en-IN" sz="1500" dirty="0" smtClean="0"/>
              <a:t> Events </a:t>
            </a:r>
            <a:r>
              <a:rPr lang="en-IN" sz="1500" dirty="0"/>
              <a:t>and school function, sports everything related to students are updated in the web site so that every parent can update day by day virtually</a:t>
            </a:r>
            <a:r>
              <a:rPr lang="en-IN" sz="1500" dirty="0" smtClean="0"/>
              <a:t>.</a:t>
            </a:r>
          </a:p>
          <a:p>
            <a:pPr>
              <a:buFont typeface="Wingdings" pitchFamily="2" charset="2"/>
              <a:buChar char="Ø"/>
            </a:pPr>
            <a:endParaRPr lang="en-IN" sz="1500" dirty="0"/>
          </a:p>
          <a:p>
            <a:pPr lvl="0">
              <a:buFont typeface="Wingdings" pitchFamily="2" charset="2"/>
              <a:buChar char="Ø"/>
            </a:pPr>
            <a:r>
              <a:rPr lang="en-IN" sz="1600" dirty="0" smtClean="0"/>
              <a:t> </a:t>
            </a:r>
            <a:r>
              <a:rPr lang="en-IN" sz="1500" dirty="0" smtClean="0"/>
              <a:t>Attendance</a:t>
            </a:r>
            <a:r>
              <a:rPr lang="en-IN" sz="1500" b="1" dirty="0" smtClean="0"/>
              <a:t> </a:t>
            </a:r>
            <a:r>
              <a:rPr lang="en-IN" sz="1500" dirty="0"/>
              <a:t>can by seen for any month</a:t>
            </a:r>
            <a:r>
              <a:rPr lang="en-IN" sz="1500" dirty="0" smtClean="0"/>
              <a:t>.</a:t>
            </a:r>
          </a:p>
          <a:p>
            <a:pPr lvl="0">
              <a:buFont typeface="Wingdings" pitchFamily="2" charset="2"/>
              <a:buChar char="Ø"/>
            </a:pPr>
            <a:endParaRPr lang="en-IN" sz="1500" dirty="0"/>
          </a:p>
          <a:p>
            <a:pPr lvl="0">
              <a:buFont typeface="Wingdings" pitchFamily="2" charset="2"/>
              <a:buChar char="Ø"/>
            </a:pPr>
            <a:r>
              <a:rPr lang="en-IN" sz="1600" dirty="0" smtClean="0"/>
              <a:t> </a:t>
            </a:r>
            <a:r>
              <a:rPr lang="en-IN" sz="1500" dirty="0" smtClean="0"/>
              <a:t>Student/Parent </a:t>
            </a:r>
            <a:r>
              <a:rPr lang="en-IN" sz="1500" dirty="0"/>
              <a:t>can send feedback messages to teacher, admin, principal</a:t>
            </a:r>
            <a:r>
              <a:rPr lang="en-IN" sz="1500" dirty="0" smtClean="0"/>
              <a:t>.</a:t>
            </a:r>
          </a:p>
          <a:p>
            <a:pPr lvl="0"/>
            <a:endParaRPr lang="en-US" sz="1600" dirty="0"/>
          </a:p>
          <a:p>
            <a:pPr lvl="0">
              <a:buFont typeface="Wingdings" pitchFamily="2" charset="2"/>
              <a:buChar char="Ø"/>
            </a:pPr>
            <a:r>
              <a:rPr lang="en-IN" sz="1600" dirty="0" smtClean="0"/>
              <a:t> </a:t>
            </a:r>
            <a:r>
              <a:rPr lang="en-IN" sz="1500" dirty="0" smtClean="0"/>
              <a:t>Student </a:t>
            </a:r>
            <a:r>
              <a:rPr lang="en-IN" sz="1500" dirty="0"/>
              <a:t>can view the tutorials added by the admin/principal/staff.</a:t>
            </a:r>
            <a:endParaRPr lang="en-US" sz="1500" dirty="0"/>
          </a:p>
          <a:p>
            <a:pPr lvl="0"/>
            <a:endParaRPr lang="en-US" sz="1500" dirty="0"/>
          </a:p>
          <a:p>
            <a:endParaRPr lang="en-US" sz="1500" dirty="0"/>
          </a:p>
          <a:p>
            <a:pPr lvl="0"/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362200" y="3352800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600" b="1" dirty="0">
              <a:latin typeface="Adobe Hebrew" pitchFamily="18" charset="-79"/>
              <a:cs typeface="Adobe Hebrew" pitchFamily="18" charset="-79"/>
            </a:endParaRPr>
          </a:p>
        </p:txBody>
      </p:sp>
      <p:pic>
        <p:nvPicPr>
          <p:cNvPr id="15" name="Picture 14" descr="skl_logo-dark_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0" y="152400"/>
            <a:ext cx="1162498" cy="108585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886200" y="6324600"/>
            <a:ext cx="58674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            Copyright </a:t>
            </a:r>
            <a:r>
              <a:rPr lang="en-US" sz="15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©</a:t>
            </a:r>
            <a:r>
              <a:rPr lang="en-US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webieon technologies Pvt.Ltd</a:t>
            </a:r>
            <a:endParaRPr lang="en-US" sz="1500" dirty="0"/>
          </a:p>
        </p:txBody>
      </p:sp>
      <p:pic>
        <p:nvPicPr>
          <p:cNvPr id="18" name="Picture 17" descr="stock-vector-back-to-school-background-10679612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0"/>
            <a:ext cx="7772400" cy="68580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743200" y="320040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200" b="1" dirty="0">
              <a:latin typeface="Adobe Hebrew" pitchFamily="18" charset="-79"/>
              <a:cs typeface="Adobe Hebrew" pitchFamily="18" charset="-79"/>
            </a:endParaRPr>
          </a:p>
        </p:txBody>
      </p:sp>
      <p:pic>
        <p:nvPicPr>
          <p:cNvPr id="13" name="Picture 12" descr="flash-web-background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5000" y="4953000"/>
            <a:ext cx="7058025" cy="1905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52600" y="990600"/>
            <a:ext cx="7391400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Attendance: </a:t>
            </a:r>
            <a:endParaRPr lang="en-US" sz="1400" dirty="0" smtClean="0"/>
          </a:p>
          <a:p>
            <a:r>
              <a:rPr lang="en-IN" sz="1400" dirty="0" smtClean="0"/>
              <a:t>         </a:t>
            </a:r>
            <a:r>
              <a:rPr lang="en-US" sz="1400" dirty="0" smtClean="0"/>
              <a:t>Can </a:t>
            </a:r>
            <a:r>
              <a:rPr lang="en-US" sz="1400" dirty="0" smtClean="0"/>
              <a:t>add the attendance of a student and the staff. Student/parent/teacher can view the attendance.</a:t>
            </a:r>
          </a:p>
          <a:p>
            <a:endParaRPr lang="en-US" sz="1400" dirty="0" smtClean="0"/>
          </a:p>
          <a:p>
            <a:r>
              <a:rPr lang="en-US" sz="1400" b="1" dirty="0" smtClean="0"/>
              <a:t>Class:</a:t>
            </a:r>
            <a:endParaRPr lang="en-US" sz="1400" dirty="0" smtClean="0"/>
          </a:p>
          <a:p>
            <a:r>
              <a:rPr lang="en-IN" sz="1400" dirty="0" smtClean="0"/>
              <a:t>        </a:t>
            </a:r>
            <a:r>
              <a:rPr lang="en-US" sz="1400" dirty="0" smtClean="0"/>
              <a:t>We </a:t>
            </a:r>
            <a:r>
              <a:rPr lang="en-US" sz="1400" dirty="0" smtClean="0"/>
              <a:t>can add the classes, sections and set the age limit for classes.</a:t>
            </a:r>
          </a:p>
          <a:p>
            <a:endParaRPr lang="en-US" sz="1400" dirty="0" smtClean="0"/>
          </a:p>
          <a:p>
            <a:r>
              <a:rPr lang="en-US" sz="1400" b="1" dirty="0" smtClean="0"/>
              <a:t>Academic: </a:t>
            </a:r>
            <a:endParaRPr lang="en-US" sz="1400" dirty="0" smtClean="0"/>
          </a:p>
          <a:p>
            <a:r>
              <a:rPr lang="en-IN" sz="1400" dirty="0" smtClean="0"/>
              <a:t>        </a:t>
            </a:r>
            <a:r>
              <a:rPr lang="en-US" sz="1400" dirty="0" smtClean="0"/>
              <a:t>We </a:t>
            </a:r>
            <a:r>
              <a:rPr lang="en-US" sz="1400" dirty="0" smtClean="0"/>
              <a:t>can select the academic year and view the details of previous year also.</a:t>
            </a:r>
          </a:p>
          <a:p>
            <a:r>
              <a:rPr lang="en-IN" sz="1400" dirty="0" smtClean="0"/>
              <a:t> </a:t>
            </a:r>
            <a:endParaRPr lang="en-US" sz="1400" dirty="0" smtClean="0"/>
          </a:p>
          <a:p>
            <a:r>
              <a:rPr lang="en-US" sz="1400" b="1" dirty="0" smtClean="0"/>
              <a:t>Subjects:  </a:t>
            </a:r>
            <a:endParaRPr lang="en-US" sz="1400" dirty="0" smtClean="0"/>
          </a:p>
          <a:p>
            <a:r>
              <a:rPr lang="en-IN" sz="1400" dirty="0" smtClean="0"/>
              <a:t>        </a:t>
            </a:r>
            <a:r>
              <a:rPr lang="en-US" sz="1400" dirty="0" smtClean="0"/>
              <a:t>We </a:t>
            </a:r>
            <a:r>
              <a:rPr lang="en-US" sz="1400" dirty="0" smtClean="0"/>
              <a:t>can add subjects for all the classes separately, Can add syllabus, edit the syllabus.</a:t>
            </a:r>
          </a:p>
          <a:p>
            <a:endParaRPr lang="en-US" sz="1400" dirty="0" smtClean="0"/>
          </a:p>
          <a:p>
            <a:r>
              <a:rPr lang="en-US" sz="1400" b="1" dirty="0" smtClean="0"/>
              <a:t>Exams:  </a:t>
            </a:r>
            <a:endParaRPr lang="en-US" sz="1400" dirty="0" smtClean="0"/>
          </a:p>
          <a:p>
            <a:r>
              <a:rPr lang="en-IN" sz="1400" dirty="0" smtClean="0"/>
              <a:t>       </a:t>
            </a:r>
            <a:r>
              <a:rPr lang="en-US" sz="1400" dirty="0" smtClean="0"/>
              <a:t>Can </a:t>
            </a:r>
            <a:r>
              <a:rPr lang="en-US" sz="1400" dirty="0" smtClean="0"/>
              <a:t>add/edit exam types, time table and marks</a:t>
            </a:r>
            <a:r>
              <a:rPr lang="en-US" sz="1400" dirty="0" smtClean="0"/>
              <a:t>.</a:t>
            </a:r>
          </a:p>
          <a:p>
            <a:endParaRPr lang="en-US" sz="1400" dirty="0" smtClean="0"/>
          </a:p>
          <a:p>
            <a:r>
              <a:rPr lang="en-US" sz="1400" b="1" dirty="0" smtClean="0"/>
              <a:t>Questions:</a:t>
            </a:r>
            <a:endParaRPr lang="en-US" sz="1400" dirty="0" smtClean="0"/>
          </a:p>
          <a:p>
            <a:r>
              <a:rPr lang="en-US" sz="1400" dirty="0" smtClean="0"/>
              <a:t>      Can </a:t>
            </a:r>
            <a:r>
              <a:rPr lang="en-US" sz="1400" dirty="0" smtClean="0"/>
              <a:t>add the question types and generate the questions by admin</a:t>
            </a:r>
            <a:r>
              <a:rPr lang="en-US" sz="1400" dirty="0" smtClean="0"/>
              <a:t>.</a:t>
            </a:r>
          </a:p>
          <a:p>
            <a:endParaRPr lang="en-US" sz="1400" dirty="0" smtClean="0"/>
          </a:p>
          <a:p>
            <a:r>
              <a:rPr lang="en-US" sz="1400" b="1" dirty="0" smtClean="0"/>
              <a:t>Notice board</a:t>
            </a:r>
            <a:r>
              <a:rPr lang="en-US" sz="1400" b="1" dirty="0" smtClean="0"/>
              <a:t>:</a:t>
            </a:r>
          </a:p>
          <a:p>
            <a:r>
              <a:rPr lang="en-US" sz="1400" b="1" dirty="0" smtClean="0"/>
              <a:t> </a:t>
            </a:r>
            <a:r>
              <a:rPr lang="en-US" sz="1400" b="1" dirty="0" smtClean="0"/>
              <a:t>     </a:t>
            </a:r>
            <a:r>
              <a:rPr lang="en-US" sz="1400" dirty="0" smtClean="0"/>
              <a:t>Latest </a:t>
            </a:r>
            <a:r>
              <a:rPr lang="en-US" sz="1400" dirty="0" smtClean="0"/>
              <a:t>news of the school like(events/notices/holidays)will be added here</a:t>
            </a:r>
          </a:p>
          <a:p>
            <a:endParaRPr lang="en-US" sz="1400" dirty="0" smtClean="0"/>
          </a:p>
          <a:p>
            <a:r>
              <a:rPr lang="en-IN" sz="1100" dirty="0" smtClean="0"/>
              <a:t> </a:t>
            </a:r>
            <a:endParaRPr lang="en-US" sz="1100" dirty="0" smtClean="0"/>
          </a:p>
          <a:p>
            <a:r>
              <a:rPr lang="en-IN" sz="1100" dirty="0" smtClean="0"/>
              <a:t> </a:t>
            </a:r>
            <a:endParaRPr lang="en-US" sz="1100" dirty="0" smtClean="0"/>
          </a:p>
          <a:p>
            <a:r>
              <a:rPr lang="en-IN" sz="1100" dirty="0" smtClean="0"/>
              <a:t> </a:t>
            </a:r>
            <a:endParaRPr lang="en-US" sz="1100" dirty="0"/>
          </a:p>
        </p:txBody>
      </p:sp>
      <p:sp>
        <p:nvSpPr>
          <p:cNvPr id="10" name="Rectangle 9"/>
          <p:cNvSpPr/>
          <p:nvPr/>
        </p:nvSpPr>
        <p:spPr>
          <a:xfrm>
            <a:off x="1828800" y="990600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lang="en-IN" dirty="0"/>
              <a:t> </a:t>
            </a: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362200" y="3352800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600" b="1" dirty="0">
              <a:latin typeface="Adobe Hebrew" pitchFamily="18" charset="-79"/>
              <a:cs typeface="Adobe Hebrew" pitchFamily="18" charset="-79"/>
            </a:endParaRPr>
          </a:p>
        </p:txBody>
      </p:sp>
      <p:pic>
        <p:nvPicPr>
          <p:cNvPr id="15" name="Picture 14" descr="skl_logo-dark_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0" y="152400"/>
            <a:ext cx="1162498" cy="108585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886200" y="6324600"/>
            <a:ext cx="58674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            Copyright </a:t>
            </a:r>
            <a:r>
              <a:rPr lang="en-US" sz="15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©</a:t>
            </a:r>
            <a:r>
              <a:rPr lang="en-US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webieon technologies Pvt.Ltd</a:t>
            </a:r>
            <a:endParaRPr lang="en-US" sz="1500" dirty="0"/>
          </a:p>
        </p:txBody>
      </p:sp>
      <p:pic>
        <p:nvPicPr>
          <p:cNvPr id="18" name="Picture 17" descr="stock-vector-back-to-school-background-10679612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0"/>
            <a:ext cx="7772400" cy="68580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743200" y="320040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200" b="1" dirty="0">
              <a:latin typeface="Adobe Hebrew" pitchFamily="18" charset="-79"/>
              <a:cs typeface="Adobe Hebrew" pitchFamily="18" charset="-79"/>
            </a:endParaRPr>
          </a:p>
        </p:txBody>
      </p:sp>
      <p:pic>
        <p:nvPicPr>
          <p:cNvPr id="13" name="Picture 12" descr="flash-web-background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5000" y="4953000"/>
            <a:ext cx="7058025" cy="1905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52600" y="990600"/>
            <a:ext cx="76200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400" b="1" dirty="0" smtClean="0"/>
              <a:t>Bulk Upload:</a:t>
            </a:r>
            <a:endParaRPr lang="en-US" sz="1400" b="1" dirty="0" smtClean="0"/>
          </a:p>
          <a:p>
            <a:r>
              <a:rPr lang="en-IN" sz="1400" dirty="0" smtClean="0"/>
              <a:t>    If the management has to add more than one children at a time they can </a:t>
            </a:r>
          </a:p>
          <a:p>
            <a:r>
              <a:rPr lang="en-IN" sz="1400" dirty="0" smtClean="0"/>
              <a:t>    add by downloading sample csv file and upload it.</a:t>
            </a:r>
          </a:p>
          <a:p>
            <a:endParaRPr lang="en-US" sz="1400" dirty="0" smtClean="0"/>
          </a:p>
          <a:p>
            <a:r>
              <a:rPr lang="en-IN" sz="1400" b="1" dirty="0" smtClean="0"/>
              <a:t>SMS: </a:t>
            </a:r>
            <a:endParaRPr lang="en-US" sz="1400" b="1" dirty="0" smtClean="0"/>
          </a:p>
          <a:p>
            <a:r>
              <a:rPr lang="en-IN" sz="1400" dirty="0" smtClean="0"/>
              <a:t>   If the admin/principal wants to send sms to a parent they can send the sms </a:t>
            </a:r>
          </a:p>
          <a:p>
            <a:r>
              <a:rPr lang="en-IN" sz="1400" dirty="0" smtClean="0"/>
              <a:t>   by using  this option.</a:t>
            </a:r>
          </a:p>
          <a:p>
            <a:endParaRPr lang="en-US" sz="1400" dirty="0" smtClean="0"/>
          </a:p>
          <a:p>
            <a:r>
              <a:rPr lang="en-IN" sz="1400" b="1" dirty="0" smtClean="0"/>
              <a:t>Feed Back: </a:t>
            </a:r>
            <a:endParaRPr lang="en-US" sz="1400" b="1" dirty="0" smtClean="0"/>
          </a:p>
          <a:p>
            <a:r>
              <a:rPr lang="en-IN" sz="1400" dirty="0" smtClean="0"/>
              <a:t>   Any feedback message which has been sent from teacher, parent, student will</a:t>
            </a:r>
          </a:p>
          <a:p>
            <a:r>
              <a:rPr lang="en-IN" sz="1400" dirty="0" smtClean="0"/>
              <a:t>   be displayed here.</a:t>
            </a:r>
            <a:endParaRPr lang="en-US" sz="1400" dirty="0" smtClean="0"/>
          </a:p>
          <a:p>
            <a:r>
              <a:rPr lang="en-IN" sz="1400" dirty="0" smtClean="0"/>
              <a:t> </a:t>
            </a:r>
            <a:endParaRPr lang="en-US" sz="1400" dirty="0" smtClean="0"/>
          </a:p>
          <a:p>
            <a:r>
              <a:rPr lang="en-IN" sz="1400" b="1" dirty="0" smtClean="0"/>
              <a:t>Finance:</a:t>
            </a:r>
            <a:endParaRPr lang="en-US" sz="1400" b="1" dirty="0" smtClean="0"/>
          </a:p>
          <a:p>
            <a:r>
              <a:rPr lang="en-IN" sz="1400" dirty="0" smtClean="0"/>
              <a:t>   We can generate monthly pay-slips for staff. We can add monthly general </a:t>
            </a:r>
          </a:p>
          <a:p>
            <a:r>
              <a:rPr lang="en-IN" sz="1400" dirty="0" smtClean="0"/>
              <a:t>  expenses. Fee receipt can be </a:t>
            </a:r>
            <a:r>
              <a:rPr lang="en-IN" sz="1400" dirty="0" smtClean="0"/>
              <a:t>generated &amp; used to add the details of the expenses spent</a:t>
            </a:r>
          </a:p>
          <a:p>
            <a:r>
              <a:rPr lang="en-IN" sz="1400" dirty="0" smtClean="0"/>
              <a:t> </a:t>
            </a:r>
            <a:r>
              <a:rPr lang="en-IN" sz="1400" dirty="0" smtClean="0"/>
              <a:t>  by school.</a:t>
            </a:r>
          </a:p>
          <a:p>
            <a:r>
              <a:rPr lang="en-IN" sz="1400" dirty="0" smtClean="0"/>
              <a:t>Ex : Electricity bill &amp; Salaries etc..</a:t>
            </a:r>
            <a:endParaRPr lang="en-IN" sz="1400" dirty="0" smtClean="0"/>
          </a:p>
          <a:p>
            <a:endParaRPr lang="en-US" sz="1400" dirty="0" smtClean="0"/>
          </a:p>
          <a:p>
            <a:r>
              <a:rPr lang="en-IN" sz="1400" b="1" dirty="0" smtClean="0"/>
              <a:t>Fees: </a:t>
            </a:r>
            <a:endParaRPr lang="en-US" sz="1400" b="1" dirty="0" smtClean="0"/>
          </a:p>
          <a:p>
            <a:r>
              <a:rPr lang="en-IN" sz="1400" dirty="0" smtClean="0"/>
              <a:t>  Students fee can be added here how much fees they had paid on which date and </a:t>
            </a:r>
          </a:p>
          <a:p>
            <a:r>
              <a:rPr lang="en-IN" sz="1400" dirty="0" smtClean="0"/>
              <a:t>  how much fees  they has to pay all will be added here.</a:t>
            </a:r>
            <a:endParaRPr lang="en-US" sz="1400" dirty="0" smtClean="0"/>
          </a:p>
          <a:p>
            <a:r>
              <a:rPr lang="en-IN" sz="1100" dirty="0" smtClean="0"/>
              <a:t> </a:t>
            </a:r>
            <a:endParaRPr lang="en-US" sz="1100" dirty="0" smtClean="0"/>
          </a:p>
          <a:p>
            <a:r>
              <a:rPr lang="en-IN" sz="1100" dirty="0" smtClean="0"/>
              <a:t> </a:t>
            </a:r>
            <a:endParaRPr lang="en-US" sz="1100" dirty="0" smtClean="0"/>
          </a:p>
          <a:p>
            <a:r>
              <a:rPr lang="en-IN" sz="1100" dirty="0" smtClean="0"/>
              <a:t> </a:t>
            </a:r>
            <a:endParaRPr lang="en-US" sz="1100" dirty="0" smtClean="0"/>
          </a:p>
          <a:p>
            <a:r>
              <a:rPr lang="en-IN" sz="1100" dirty="0" smtClean="0"/>
              <a:t> </a:t>
            </a:r>
            <a:endParaRPr lang="en-US" sz="1100" dirty="0"/>
          </a:p>
        </p:txBody>
      </p:sp>
      <p:sp>
        <p:nvSpPr>
          <p:cNvPr id="10" name="Rectangle 9"/>
          <p:cNvSpPr/>
          <p:nvPr/>
        </p:nvSpPr>
        <p:spPr>
          <a:xfrm>
            <a:off x="1828800" y="990600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lang="en-IN" dirty="0"/>
              <a:t> </a:t>
            </a: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1106</TotalTime>
  <Words>1457</Words>
  <Application>Microsoft Office PowerPoint</Application>
  <PresentationFormat>On-screen Show (4:3)</PresentationFormat>
  <Paragraphs>294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Oriel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178</cp:revision>
  <dcterms:created xsi:type="dcterms:W3CDTF">2013-08-25T10:22:06Z</dcterms:created>
  <dcterms:modified xsi:type="dcterms:W3CDTF">2013-09-19T13:57:52Z</dcterms:modified>
</cp:coreProperties>
</file>